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06" r:id="rId2"/>
    <p:sldId id="353" r:id="rId3"/>
    <p:sldId id="355" r:id="rId4"/>
    <p:sldId id="354" r:id="rId5"/>
    <p:sldId id="356" r:id="rId6"/>
    <p:sldId id="357" r:id="rId7"/>
    <p:sldId id="358" r:id="rId8"/>
    <p:sldId id="359" r:id="rId9"/>
    <p:sldId id="360" r:id="rId10"/>
    <p:sldId id="361" r:id="rId11"/>
    <p:sldId id="362" r:id="rId12"/>
    <p:sldId id="363" r:id="rId13"/>
    <p:sldId id="364" r:id="rId14"/>
    <p:sldId id="366"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D93F01"/>
    <a:srgbClr val="C00000"/>
    <a:srgbClr val="EE4704"/>
    <a:srgbClr val="EF5703"/>
    <a:srgbClr val="FF0000"/>
    <a:srgbClr val="4F81BD"/>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29" autoAdjust="0"/>
  </p:normalViewPr>
  <p:slideViewPr>
    <p:cSldViewPr>
      <p:cViewPr varScale="1">
        <p:scale>
          <a:sx n="40" d="100"/>
          <a:sy n="40" d="100"/>
        </p:scale>
        <p:origin x="-12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448" y="-78"/>
      </p:cViewPr>
      <p:guideLst>
        <p:guide orient="horz" pos="3024"/>
        <p:guide pos="230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51" tIns="48325" rIns="96651" bIns="48325" rtlCol="0"/>
          <a:lstStyle>
            <a:lvl1pPr algn="l" fontAlgn="auto">
              <a:spcBef>
                <a:spcPts val="0"/>
              </a:spcBef>
              <a:spcAft>
                <a:spcPts val="0"/>
              </a:spcAft>
              <a:defRPr sz="1200">
                <a:latin typeface="+mn-lt"/>
              </a:defRPr>
            </a:lvl1pPr>
          </a:lstStyle>
          <a:p>
            <a:pPr>
              <a:defRPr/>
            </a:pPr>
            <a:endParaRPr lang="en-CA"/>
          </a:p>
        </p:txBody>
      </p:sp>
      <p:sp>
        <p:nvSpPr>
          <p:cNvPr id="3" name="Date Placeholder 2"/>
          <p:cNvSpPr>
            <a:spLocks noGrp="1"/>
          </p:cNvSpPr>
          <p:nvPr>
            <p:ph type="dt" sz="quarter" idx="1"/>
          </p:nvPr>
        </p:nvSpPr>
        <p:spPr>
          <a:xfrm>
            <a:off x="4143375" y="0"/>
            <a:ext cx="3170238" cy="479425"/>
          </a:xfrm>
          <a:prstGeom prst="rect">
            <a:avLst/>
          </a:prstGeom>
        </p:spPr>
        <p:txBody>
          <a:bodyPr vert="horz" lIns="96651" tIns="48325" rIns="96651" bIns="48325" rtlCol="0"/>
          <a:lstStyle>
            <a:lvl1pPr algn="r" fontAlgn="auto">
              <a:spcBef>
                <a:spcPts val="0"/>
              </a:spcBef>
              <a:spcAft>
                <a:spcPts val="0"/>
              </a:spcAft>
              <a:defRPr sz="1200" smtClean="0">
                <a:latin typeface="+mn-lt"/>
              </a:defRPr>
            </a:lvl1pPr>
          </a:lstStyle>
          <a:p>
            <a:pPr>
              <a:defRPr/>
            </a:pPr>
            <a:fld id="{2BAD16A2-F1CE-4E63-8375-A5A3DB1C3A6B}" type="datetimeFigureOut">
              <a:rPr lang="en-US"/>
              <a:pPr>
                <a:defRPr/>
              </a:pPr>
              <a:t>6/23/2010</a:t>
            </a:fld>
            <a:endParaRPr lang="en-CA"/>
          </a:p>
        </p:txBody>
      </p:sp>
      <p:sp>
        <p:nvSpPr>
          <p:cNvPr id="4" name="Footer Placeholder 3"/>
          <p:cNvSpPr>
            <a:spLocks noGrp="1"/>
          </p:cNvSpPr>
          <p:nvPr>
            <p:ph type="ftr" sz="quarter" idx="2"/>
          </p:nvPr>
        </p:nvSpPr>
        <p:spPr>
          <a:xfrm>
            <a:off x="0" y="9120188"/>
            <a:ext cx="3170238" cy="479425"/>
          </a:xfrm>
          <a:prstGeom prst="rect">
            <a:avLst/>
          </a:prstGeom>
        </p:spPr>
        <p:txBody>
          <a:bodyPr vert="horz" lIns="96651" tIns="48325" rIns="96651" bIns="48325" rtlCol="0" anchor="b"/>
          <a:lstStyle>
            <a:lvl1pPr algn="l" fontAlgn="auto">
              <a:spcBef>
                <a:spcPts val="0"/>
              </a:spcBef>
              <a:spcAft>
                <a:spcPts val="0"/>
              </a:spcAft>
              <a:defRPr sz="1200">
                <a:latin typeface="+mn-lt"/>
              </a:defRPr>
            </a:lvl1pPr>
          </a:lstStyle>
          <a:p>
            <a:pPr>
              <a:defRPr/>
            </a:pPr>
            <a:endParaRPr lang="en-CA"/>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51" tIns="48325" rIns="96651" bIns="48325" rtlCol="0" anchor="b"/>
          <a:lstStyle>
            <a:lvl1pPr algn="r" fontAlgn="auto">
              <a:spcBef>
                <a:spcPts val="0"/>
              </a:spcBef>
              <a:spcAft>
                <a:spcPts val="0"/>
              </a:spcAft>
              <a:defRPr sz="1200" smtClean="0">
                <a:latin typeface="+mn-lt"/>
              </a:defRPr>
            </a:lvl1pPr>
          </a:lstStyle>
          <a:p>
            <a:pPr>
              <a:defRPr/>
            </a:pPr>
            <a:fld id="{9D8560F8-BE96-4214-A1C1-63B34D7AE9B9}"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51" tIns="48325" rIns="96651" bIns="48325" rtlCol="0"/>
          <a:lstStyle>
            <a:lvl1pPr algn="l" fontAlgn="auto">
              <a:spcBef>
                <a:spcPts val="0"/>
              </a:spcBef>
              <a:spcAft>
                <a:spcPts val="0"/>
              </a:spcAft>
              <a:defRPr sz="1200">
                <a:latin typeface="+mn-lt"/>
              </a:defRPr>
            </a:lvl1pPr>
          </a:lstStyle>
          <a:p>
            <a:pPr>
              <a:defRPr/>
            </a:pPr>
            <a:endParaRPr lang="en-CA"/>
          </a:p>
        </p:txBody>
      </p:sp>
      <p:sp>
        <p:nvSpPr>
          <p:cNvPr id="3" name="Date Placeholder 2"/>
          <p:cNvSpPr>
            <a:spLocks noGrp="1"/>
          </p:cNvSpPr>
          <p:nvPr>
            <p:ph type="dt" idx="1"/>
          </p:nvPr>
        </p:nvSpPr>
        <p:spPr>
          <a:xfrm>
            <a:off x="4143375" y="0"/>
            <a:ext cx="3170238" cy="479425"/>
          </a:xfrm>
          <a:prstGeom prst="rect">
            <a:avLst/>
          </a:prstGeom>
        </p:spPr>
        <p:txBody>
          <a:bodyPr vert="horz" lIns="96651" tIns="48325" rIns="96651" bIns="48325" rtlCol="0"/>
          <a:lstStyle>
            <a:lvl1pPr algn="r" fontAlgn="auto">
              <a:spcBef>
                <a:spcPts val="0"/>
              </a:spcBef>
              <a:spcAft>
                <a:spcPts val="0"/>
              </a:spcAft>
              <a:defRPr sz="1200" smtClean="0">
                <a:latin typeface="+mn-lt"/>
              </a:defRPr>
            </a:lvl1pPr>
          </a:lstStyle>
          <a:p>
            <a:pPr>
              <a:defRPr/>
            </a:pPr>
            <a:fld id="{B06909C7-9DAF-47F3-B366-89E01EA009E8}" type="datetimeFigureOut">
              <a:rPr lang="en-US"/>
              <a:pPr>
                <a:defRPr/>
              </a:pPr>
              <a:t>6/23/2010</a:t>
            </a:fld>
            <a:endParaRPr lang="en-CA"/>
          </a:p>
        </p:txBody>
      </p:sp>
      <p:sp>
        <p:nvSpPr>
          <p:cNvPr id="4" name="Slide Image Placeholder 3"/>
          <p:cNvSpPr>
            <a:spLocks noGrp="1" noRot="1" noChangeAspect="1"/>
          </p:cNvSpPr>
          <p:nvPr>
            <p:ph type="sldImg" idx="2"/>
          </p:nvPr>
        </p:nvSpPr>
        <p:spPr>
          <a:xfrm>
            <a:off x="1258888" y="720725"/>
            <a:ext cx="4799012" cy="3598863"/>
          </a:xfrm>
          <a:prstGeom prst="rect">
            <a:avLst/>
          </a:prstGeom>
          <a:noFill/>
          <a:ln w="12700">
            <a:solidFill>
              <a:prstClr val="black"/>
            </a:solidFill>
          </a:ln>
        </p:spPr>
        <p:txBody>
          <a:bodyPr vert="horz" lIns="96651" tIns="48325" rIns="96651" bIns="48325" rtlCol="0" anchor="ctr"/>
          <a:lstStyle/>
          <a:p>
            <a:pPr lvl="0"/>
            <a:endParaRPr lang="en-CA"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51" tIns="48325" rIns="96651" bIns="48325" rtlCol="0" anchor="b"/>
          <a:lstStyle>
            <a:lvl1pPr algn="l" fontAlgn="auto">
              <a:spcBef>
                <a:spcPts val="0"/>
              </a:spcBef>
              <a:spcAft>
                <a:spcPts val="0"/>
              </a:spcAft>
              <a:defRPr sz="1200">
                <a:latin typeface="+mn-lt"/>
              </a:defRPr>
            </a:lvl1pPr>
          </a:lstStyle>
          <a:p>
            <a:pPr>
              <a:defRPr/>
            </a:pPr>
            <a:endParaRPr lang="en-CA"/>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51" tIns="48325" rIns="96651" bIns="48325" rtlCol="0" anchor="b"/>
          <a:lstStyle>
            <a:lvl1pPr algn="r" fontAlgn="auto">
              <a:spcBef>
                <a:spcPts val="0"/>
              </a:spcBef>
              <a:spcAft>
                <a:spcPts val="0"/>
              </a:spcAft>
              <a:defRPr sz="1200" smtClean="0">
                <a:latin typeface="+mn-lt"/>
              </a:defRPr>
            </a:lvl1pPr>
          </a:lstStyle>
          <a:p>
            <a:pPr>
              <a:defRPr/>
            </a:pPr>
            <a:fld id="{753DCFE7-D5D0-41B2-88A7-A7EB34E9C10D}"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rintedelectronicsworld.com/articles/idtechex_rfid_market_projections_2008_to_2018_00000813.asp"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holstcentre.com/en/NewsPress/PressList/Holst%20Centre%20reports%20major%20step%20towards%20organic%20RFID.aspx"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holstcentre.com/en/NewsPress/PressList/Holst%20Centre%20reports%20major%20step%20towards%20organic%20RFID.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olstcentre.com/en/NewsPress/PressList/Holst%20Centre%20reports%20major%20step%20towards%20organic%20RFID.asp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rfidnews.org/"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thetechlounge.com/list-news/87-13/Hardware/" TargetMode="External"/><Relationship Id="rId5" Type="http://schemas.openxmlformats.org/officeDocument/2006/relationships/hyperlink" Target="http://www.nearfield.org/2008/05/thoughts-on-nokias-nfc-developments" TargetMode="External"/><Relationship Id="rId4" Type="http://schemas.openxmlformats.org/officeDocument/2006/relationships/hyperlink" Target="http://www.digitivity.com/articles/2008/12/rfid-tag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4256" tIns="47128" rIns="94256" bIns="47128"/>
          <a:lstStyle/>
          <a:p>
            <a:pPr>
              <a:spcBef>
                <a:spcPct val="0"/>
              </a:spcBef>
            </a:pPr>
            <a:endParaRPr lang="en-CA"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3BBD5F-29AE-4608-8B0F-1167EF37A484}" type="slidenum">
              <a:rPr lang="en-CA"/>
              <a:pPr fontAlgn="base">
                <a:spcBef>
                  <a:spcPct val="0"/>
                </a:spcBef>
                <a:spcAft>
                  <a:spcPct val="0"/>
                </a:spcAft>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091079-E580-4CB1-92D4-E50B09D7C052}"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-chart from </a:t>
            </a:r>
            <a:r>
              <a:rPr lang="en-US" smtClean="0">
                <a:hlinkClick r:id="rId3"/>
              </a:rPr>
              <a:t>http://www.printedelectronicsworld.com/articles/idtechex_rfid_market_projections_2008_to_2018_00000813.asp</a:t>
            </a: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EF6E1C-D8D6-4FAD-BEEF-4D23BF5F4A90}"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13.56 MHz - </a:t>
            </a:r>
            <a:r>
              <a:rPr lang="en-US" smtClean="0">
                <a:hlinkClick r:id="rId3"/>
              </a:rPr>
              <a:t>http://www.holstcentre.com/en/NewsPress/PressList/Holst%20Centre%20reports%20major%20step%20towards%20organic%20RFID.aspx</a:t>
            </a: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2C608E-7CB0-444A-B321-59BF8E35F24B}"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13.56 MHz - </a:t>
            </a:r>
            <a:r>
              <a:rPr lang="en-US" smtClean="0">
                <a:hlinkClick r:id="rId3"/>
              </a:rPr>
              <a:t>http://www.holstcentre.com/en/NewsPress/PressList/Holst%20Centre%20reports%20major%20step%20towards%20organic%20RFID.aspx</a:t>
            </a: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AAE291-0A4C-4BD0-8C92-1F50D884AD5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13.56 MHz - </a:t>
            </a:r>
            <a:r>
              <a:rPr lang="en-US" smtClean="0">
                <a:hlinkClick r:id="rId3"/>
              </a:rPr>
              <a:t>http://www.holstcentre.com/en/NewsPress/PressList/Holst%20Centre%20reports%20major%20step%20towards%20organic%20RFID.aspx</a:t>
            </a: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9929AA-A265-4CD9-B50B-CC454922BBA8}" type="slidenum">
              <a:rPr lang="en-US"/>
              <a:pPr fontAlgn="base">
                <a:spcBef>
                  <a:spcPct val="0"/>
                </a:spcBef>
                <a:spcAft>
                  <a:spcPct val="0"/>
                </a:spcAft>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4256" tIns="47128" rIns="94256" bIns="47128"/>
          <a:lstStyle/>
          <a:p>
            <a:pPr>
              <a:spcBef>
                <a:spcPct val="0"/>
              </a:spcBef>
            </a:pPr>
            <a:r>
              <a:rPr lang="en-CA" smtClean="0"/>
              <a:t>-How do RFIDs work? Components (antenna + chip + package + tag reader). We focus on the chip – using organics to build instead of Si.</a:t>
            </a:r>
          </a:p>
          <a:p>
            <a:pPr>
              <a:spcBef>
                <a:spcPct val="0"/>
              </a:spcBef>
            </a:pPr>
            <a:r>
              <a:rPr lang="en-CA" smtClean="0"/>
              <a:t>-Si circuits replaced with organic circuits</a:t>
            </a:r>
          </a:p>
          <a:p>
            <a:pPr>
              <a:spcBef>
                <a:spcPct val="0"/>
              </a:spcBef>
            </a:pPr>
            <a:r>
              <a:rPr lang="en-CA" smtClean="0"/>
              <a:t>-Reader sends RF signal which induces current in the antenna through magnetic induction. The chip rectifies the AC signal to charge a capacitor, powering the chip. The chip ID (and possibly other information) is then sent out back to the reader through the antenna. The output signal is modulated in time by the tags unique ID, which is then picked up by the reader again through induction.</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7E0EFE-B689-43CA-BE66-D544903749A1}" type="slidenum">
              <a:rPr lang="en-CA"/>
              <a:pPr fontAlgn="base">
                <a:spcBef>
                  <a:spcPct val="0"/>
                </a:spcBef>
                <a:spcAft>
                  <a:spcPct val="0"/>
                </a:spcAft>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4256" tIns="47128" rIns="94256" bIns="47128"/>
          <a:lstStyle/>
          <a:p>
            <a:pPr>
              <a:spcBef>
                <a:spcPct val="0"/>
              </a:spcBef>
            </a:pPr>
            <a:r>
              <a:rPr lang="en-CA" smtClean="0"/>
              <a:t>-Explain why need 13.56 MHz for item level labelling:</a:t>
            </a:r>
          </a:p>
          <a:p>
            <a:pPr>
              <a:spcBef>
                <a:spcPct val="0"/>
              </a:spcBef>
            </a:pPr>
            <a:r>
              <a:rPr lang="en-CA" smtClean="0"/>
              <a:t>-Higher frequencies like 900 MHz will be affected by the material that the label is attached to, such as metal or water inside of the container.</a:t>
            </a:r>
          </a:p>
          <a:p>
            <a:pPr>
              <a:spcBef>
                <a:spcPct val="0"/>
              </a:spcBef>
            </a:pPr>
            <a:r>
              <a:rPr lang="en-CA" smtClean="0"/>
              <a:t>-Lower frequencies require too large of circuit components and are more expensive to make</a:t>
            </a:r>
          </a:p>
          <a:p>
            <a:pPr>
              <a:spcBef>
                <a:spcPct val="0"/>
              </a:spcBef>
            </a:pPr>
            <a:endParaRPr lang="en-CA" smtClean="0"/>
          </a:p>
          <a:p>
            <a:pPr>
              <a:spcBef>
                <a:spcPct val="0"/>
              </a:spcBef>
            </a:pPr>
            <a:r>
              <a:rPr lang="en-CA" smtClean="0"/>
              <a:t>- 20% shift in threshold voltage will alter output power and may make signal undetectable</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C8BC97-0621-4CEE-B552-C06049EDA318}" type="slidenum">
              <a:rPr lang="en-CA"/>
              <a:pPr fontAlgn="base">
                <a:spcBef>
                  <a:spcPct val="0"/>
                </a:spcBef>
                <a:spcAft>
                  <a:spcPct val="0"/>
                </a:spcAft>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4256" tIns="47128" rIns="94256" bIns="47128"/>
          <a:lstStyle/>
          <a:p>
            <a:pPr>
              <a:spcBef>
                <a:spcPct val="0"/>
              </a:spcBef>
            </a:pPr>
            <a:endParaRPr lang="en-CA"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7CBDA1-6676-495D-B741-8FEF42E4691F}" type="slidenum">
              <a:rPr lang="en-CA"/>
              <a:pPr fontAlgn="base">
                <a:spcBef>
                  <a:spcPct val="0"/>
                </a:spcBef>
                <a:spcAft>
                  <a:spcPct val="0"/>
                </a:spcAft>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4256" tIns="47128" rIns="94256" bIns="47128"/>
          <a:lstStyle/>
          <a:p>
            <a:pPr>
              <a:spcBef>
                <a:spcPct val="0"/>
              </a:spcBef>
            </a:pPr>
            <a:endParaRPr lang="en-CA"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CACDCA-CEB7-4452-AEEB-FB7A3503B18A}" type="slidenum">
              <a:rPr lang="en-CA"/>
              <a:pPr fontAlgn="base">
                <a:spcBef>
                  <a:spcPct val="0"/>
                </a:spcBef>
                <a:spcAft>
                  <a:spcPct val="0"/>
                </a:spcAft>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-Pentacene-can be functionalized to be soluble and printable</a:t>
            </a:r>
          </a:p>
          <a:p>
            <a:pPr>
              <a:spcBef>
                <a:spcPct val="0"/>
              </a:spcBef>
            </a:pPr>
            <a:r>
              <a:rPr lang="en-US" smtClean="0"/>
              <a:t>-Oligiothiophenes can exhibit better stability in air and less Vth shift, but generally have lower mobility. These molecules are also investigate as soluble for printing purposes</a:t>
            </a:r>
          </a:p>
          <a:p>
            <a:pPr>
              <a:spcBef>
                <a:spcPct val="0"/>
              </a:spcBef>
            </a:pPr>
            <a:r>
              <a:rPr lang="en-US" smtClean="0"/>
              <a:t>-Want lots of ordered packing for pi-pi overlap to produce high mobility</a:t>
            </a:r>
          </a:p>
          <a:p>
            <a:pPr>
              <a:spcBef>
                <a:spcPct val="0"/>
              </a:spcBef>
            </a:pPr>
            <a:r>
              <a:rPr lang="en-US" smtClean="0"/>
              <a:t>-Add some notes on the other materials on this slide</a:t>
            </a:r>
          </a:p>
          <a:p>
            <a:pPr>
              <a:spcBef>
                <a:spcPct val="0"/>
              </a:spcBef>
            </a:pPr>
            <a:endParaRPr lang="en-US" smtClean="0"/>
          </a:p>
          <a:p>
            <a:pPr>
              <a:spcBef>
                <a:spcPct val="0"/>
              </a:spcBef>
            </a:pPr>
            <a:r>
              <a:rPr lang="en-US" smtClean="0"/>
              <a:t>-PMMA = poly(methyl methacrylate)</a:t>
            </a:r>
          </a:p>
          <a:p>
            <a:pPr>
              <a:spcBef>
                <a:spcPct val="0"/>
              </a:spcBef>
            </a:pPr>
            <a:r>
              <a:rPr lang="en-US" smtClean="0"/>
              <a:t>-PVP = polyvinylphenol</a:t>
            </a:r>
          </a:p>
          <a:p>
            <a:pPr>
              <a:spcBef>
                <a:spcPct val="0"/>
              </a:spcBef>
            </a:pPr>
            <a:r>
              <a:rPr lang="en-US" smtClean="0"/>
              <a:t>-PEDOT/PSS = Poly(3,4-ethylenedioxythiophene) poly(styrenesulfonate) – conductive polymers</a:t>
            </a:r>
          </a:p>
          <a:p>
            <a:pPr>
              <a:spcBef>
                <a:spcPct val="0"/>
              </a:spcBef>
            </a:pPr>
            <a:r>
              <a:rPr lang="en-US" smtClean="0"/>
              <a:t>PANI = polyaniline</a:t>
            </a:r>
          </a:p>
          <a:p>
            <a:pPr>
              <a:spcBef>
                <a:spcPct val="0"/>
              </a:spcBef>
            </a:pPr>
            <a:r>
              <a:rPr lang="en-US" smtClean="0"/>
              <a:t>-Au/Pt NPs are printed in solution and then annealed</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4E8904-8CDE-47BA-96F8-E7EFBCDE9950}"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Solution printing: can also have screen printing and laser thermal annealing (better resolution, to 5um, but not as developed)</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03C1D1-25ED-472B-B750-47A3B7F04F74}"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t>-PN junctions are not easily formed in organics, especially since N type organics are not as good as ptype</a:t>
            </a:r>
          </a:p>
          <a:p>
            <a:pPr>
              <a:spcBef>
                <a:spcPct val="0"/>
              </a:spcBef>
            </a:pPr>
            <a:r>
              <a:rPr lang="en-US" smtClean="0"/>
              <a:t>-Rectifier changes AC RF signal into a DC signal to power the device</a:t>
            </a:r>
          </a:p>
          <a:p>
            <a:pPr>
              <a:spcBef>
                <a:spcPct val="0"/>
              </a:spcBef>
            </a:pPr>
            <a:r>
              <a:rPr lang="en-US" smtClean="0"/>
              <a:t>-Main structural challenges are reducing channel length, making monolayer thin SC channels for better mobility, making very thin dielectrics for lower voltage operation </a:t>
            </a:r>
          </a:p>
          <a:p>
            <a:pPr>
              <a:spcBef>
                <a:spcPct val="0"/>
              </a:spcBef>
            </a:pPr>
            <a:r>
              <a:rPr lang="en-US" smtClean="0"/>
              <a:t>-Schottky junction is formed between a metal and a semiconductor (as oppose to 2 semiconductors like in a p-n junction)</a:t>
            </a:r>
          </a:p>
          <a:p>
            <a:pPr>
              <a:spcBef>
                <a:spcPct val="0"/>
              </a:spcBef>
            </a:pPr>
            <a:r>
              <a:rPr lang="en-US" smtClean="0"/>
              <a:t>-Diode connected OTFT has the gate shorted to the source – constant current souce</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CDBA88-752E-48C7-A28C-7C2AE984BE86}"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xfrm>
            <a:off x="731838" y="4560888"/>
            <a:ext cx="5851525" cy="4319587"/>
          </a:xfrm>
          <a:prstGeom prst="rect">
            <a:avLst/>
          </a:prstGeom>
          <a:noFill/>
          <a:ln>
            <a:miter lim="800000"/>
            <a:headEnd/>
            <a:tailEnd/>
          </a:ln>
        </p:spPr>
        <p:txBody>
          <a:bodyPr lIns="96651" tIns="48325" rIns="96651" bIns="48325"/>
          <a:lstStyle/>
          <a:p>
            <a:pPr>
              <a:spcBef>
                <a:spcPct val="0"/>
              </a:spcBef>
            </a:pPr>
            <a:r>
              <a:rPr lang="en-US" smtClean="0">
                <a:hlinkClick r:id="rId3"/>
              </a:rPr>
              <a:t>Major apps for ORFID: -replacing barcodes with smarter bar codes, tagging merchandise on a item by item scale. Touch to pay</a:t>
            </a:r>
          </a:p>
          <a:p>
            <a:pPr>
              <a:spcBef>
                <a:spcPct val="0"/>
              </a:spcBef>
            </a:pPr>
            <a:endParaRPr lang="en-US" smtClean="0">
              <a:hlinkClick r:id="rId3"/>
            </a:endParaRPr>
          </a:p>
          <a:p>
            <a:pPr>
              <a:spcBef>
                <a:spcPct val="0"/>
              </a:spcBef>
            </a:pPr>
            <a:r>
              <a:rPr lang="en-US" smtClean="0">
                <a:hlinkClick r:id="rId3"/>
              </a:rPr>
              <a:t>http://www.rfidnews.org/</a:t>
            </a:r>
            <a:r>
              <a:rPr lang="en-US" smtClean="0"/>
              <a:t> - blood bag</a:t>
            </a:r>
          </a:p>
          <a:p>
            <a:pPr>
              <a:spcBef>
                <a:spcPct val="0"/>
              </a:spcBef>
            </a:pPr>
            <a:r>
              <a:rPr lang="en-US" smtClean="0">
                <a:hlinkClick r:id="rId4"/>
              </a:rPr>
              <a:t>http://www.digitivity.com/articles/2008/12/rfid-tags.html</a:t>
            </a:r>
            <a:r>
              <a:rPr lang="en-US" smtClean="0"/>
              <a:t> – supply chain picture</a:t>
            </a:r>
          </a:p>
          <a:p>
            <a:pPr>
              <a:spcBef>
                <a:spcPct val="0"/>
              </a:spcBef>
            </a:pPr>
            <a:r>
              <a:rPr lang="en-US" smtClean="0">
                <a:hlinkClick r:id="rId5"/>
              </a:rPr>
              <a:t>http://www.nearfield.org/2008/05/thoughts-on-nokias-nfc-developments</a:t>
            </a:r>
            <a:r>
              <a:rPr lang="en-US" smtClean="0"/>
              <a:t> - phone pic</a:t>
            </a:r>
          </a:p>
          <a:p>
            <a:pPr>
              <a:spcBef>
                <a:spcPct val="0"/>
              </a:spcBef>
            </a:pPr>
            <a:r>
              <a:rPr lang="en-US" smtClean="0">
                <a:hlinkClick r:id="rId6"/>
              </a:rPr>
              <a:t>http://www.thetechlounge.com/list-news/87-13/Hardware/</a:t>
            </a:r>
            <a:r>
              <a:rPr lang="en-US" smtClean="0"/>
              <a:t> - key pic</a:t>
            </a:r>
          </a:p>
          <a:p>
            <a:pPr>
              <a:spcBef>
                <a:spcPct val="0"/>
              </a:spcBef>
            </a:pPr>
            <a:endParaRPr lang="en-US" smtClean="0"/>
          </a:p>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DC4F03-8E04-45A7-AA5A-F07CA297D8A0}"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000125" y="1058863"/>
            <a:ext cx="7786688" cy="2270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5" name="Slide Number Placeholder 3"/>
          <p:cNvSpPr txBox="1">
            <a:spLocks/>
          </p:cNvSpPr>
          <p:nvPr userDrawn="1"/>
        </p:nvSpPr>
        <p:spPr>
          <a:xfrm>
            <a:off x="354013" y="1068388"/>
            <a:ext cx="571500" cy="214312"/>
          </a:xfrm>
          <a:prstGeom prst="rect">
            <a:avLst/>
          </a:prstGeom>
          <a:solidFill>
            <a:srgbClr val="F27900"/>
          </a:solidFill>
        </p:spPr>
        <p:txBody>
          <a:bodyPr anchor="ctr"/>
          <a:lstStyle/>
          <a:p>
            <a:pPr algn="ctr" fontAlgn="auto">
              <a:spcBef>
                <a:spcPts val="0"/>
              </a:spcBef>
              <a:spcAft>
                <a:spcPts val="0"/>
              </a:spcAft>
              <a:defRPr/>
            </a:pPr>
            <a:fld id="{1428726B-6301-452F-91C8-B96FFB926A2B}" type="slidenum">
              <a:rPr lang="en-CA" sz="1200" b="1">
                <a:solidFill>
                  <a:schemeClr val="bg1"/>
                </a:solidFill>
                <a:latin typeface="+mn-lt"/>
              </a:rPr>
              <a:pPr algn="ctr" fontAlgn="auto">
                <a:spcBef>
                  <a:spcPts val="0"/>
                </a:spcBef>
                <a:spcAft>
                  <a:spcPts val="0"/>
                </a:spcAft>
                <a:defRPr/>
              </a:pPr>
              <a:t>‹#›</a:t>
            </a:fld>
            <a:endParaRPr lang="en-CA" sz="1200" b="1" dirty="0">
              <a:solidFill>
                <a:schemeClr val="bg1"/>
              </a:solidFill>
              <a:latin typeface="+mn-lt"/>
            </a:endParaRPr>
          </a:p>
        </p:txBody>
      </p:sp>
      <p:pic>
        <p:nvPicPr>
          <p:cNvPr id="6" name="Picture 2" descr="UWlogo"/>
          <p:cNvPicPr>
            <a:picLocks noChangeAspect="1" noChangeArrowheads="1"/>
          </p:cNvPicPr>
          <p:nvPr userDrawn="1"/>
        </p:nvPicPr>
        <p:blipFill>
          <a:blip r:embed="rId2"/>
          <a:srcRect/>
          <a:stretch>
            <a:fillRect/>
          </a:stretch>
        </p:blipFill>
        <p:spPr bwMode="auto">
          <a:xfrm>
            <a:off x="7724775" y="82550"/>
            <a:ext cx="1285875" cy="885825"/>
          </a:xfrm>
          <a:prstGeom prst="rect">
            <a:avLst/>
          </a:prstGeom>
          <a:noFill/>
          <a:ln w="9525">
            <a:noFill/>
            <a:miter lim="800000"/>
            <a:headEnd/>
            <a:tailEnd/>
          </a:ln>
        </p:spPr>
      </p:pic>
      <p:sp>
        <p:nvSpPr>
          <p:cNvPr id="7" name="TextBox 6"/>
          <p:cNvSpPr txBox="1"/>
          <p:nvPr userDrawn="1"/>
        </p:nvSpPr>
        <p:spPr>
          <a:xfrm>
            <a:off x="5429250" y="1027113"/>
            <a:ext cx="3357563" cy="277812"/>
          </a:xfrm>
          <a:prstGeom prst="rect">
            <a:avLst/>
          </a:prstGeom>
          <a:noFill/>
        </p:spPr>
        <p:txBody>
          <a:bodyPr>
            <a:spAutoFit/>
          </a:bodyPr>
          <a:lstStyle/>
          <a:p>
            <a:pPr algn="r" fontAlgn="auto">
              <a:spcBef>
                <a:spcPts val="0"/>
              </a:spcBef>
              <a:spcAft>
                <a:spcPts val="0"/>
              </a:spcAft>
              <a:defRPr/>
            </a:pPr>
            <a:r>
              <a:rPr lang="en-US" sz="1200" dirty="0">
                <a:solidFill>
                  <a:schemeClr val="bg1"/>
                </a:solidFill>
                <a:latin typeface="Calibri" pitchFamily="34" charset="0"/>
                <a:cs typeface="Times New Roman" pitchFamily="18" charset="0"/>
              </a:rPr>
              <a:t>NE479 Winter 2010 R. </a:t>
            </a:r>
            <a:r>
              <a:rPr lang="en-US" sz="1200" dirty="0" err="1">
                <a:solidFill>
                  <a:schemeClr val="bg1"/>
                </a:solidFill>
                <a:latin typeface="Calibri" pitchFamily="34" charset="0"/>
                <a:cs typeface="Times New Roman" pitchFamily="18" charset="0"/>
              </a:rPr>
              <a:t>Denomme</a:t>
            </a:r>
            <a:r>
              <a:rPr lang="en-US" sz="1200" dirty="0">
                <a:solidFill>
                  <a:schemeClr val="bg1"/>
                </a:solidFill>
                <a:latin typeface="Calibri" pitchFamily="34" charset="0"/>
                <a:cs typeface="Times New Roman" pitchFamily="18" charset="0"/>
              </a:rPr>
              <a:t>/</a:t>
            </a:r>
            <a:r>
              <a:rPr lang="en-US" sz="1200" dirty="0" err="1">
                <a:solidFill>
                  <a:schemeClr val="bg1"/>
                </a:solidFill>
                <a:latin typeface="Calibri" pitchFamily="34" charset="0"/>
                <a:cs typeface="Times New Roman" pitchFamily="18" charset="0"/>
              </a:rPr>
              <a:t>R.Swaminathan</a:t>
            </a:r>
            <a:endParaRPr lang="en-CA" sz="1200" dirty="0">
              <a:solidFill>
                <a:schemeClr val="bg1"/>
              </a:solidFill>
              <a:latin typeface="Calibri" pitchFamily="34" charset="0"/>
              <a:cs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E1CF2851-1049-4A9B-8C97-6B525A263A22}"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4662D636-6FD9-4428-AC2D-951DD75BFA8A}"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62B2AA3-14E3-4CC3-B70F-CF9533765912}"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AB9536A0-9E47-4AF7-881A-42A7015B0E50}"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95FBB97A-F32E-4A06-AAB8-C7D2C2B26A1A}"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32332E1A-ED20-43EC-AE3D-D5D463E8CAA2}"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B66DDD0F-126B-4072-BC5D-98BEA1C414F8}"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C9306FEE-1709-49B1-954A-E5108864B3FB}"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CF06F071-AF66-4E0C-BF6A-406E84F3B416}"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3ACE42D0-1E1A-4F16-BE5C-999BDCBAD100}"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4E02F23-973F-42F7-8205-2CBAA53556B7}"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65EAB9BD-4B78-45CC-8B22-EE426B0878B5}" type="slidenum">
              <a:rPr lang="en-CA" sz="1200" b="1">
                <a:solidFill>
                  <a:schemeClr val="bg1"/>
                </a:solidFill>
                <a:latin typeface="Calibri" pitchFamily="34" charset="0"/>
              </a:rPr>
              <a:pPr algn="ctr"/>
              <a:t>1</a:t>
            </a:fld>
            <a:endParaRPr lang="en-CA" sz="1200" b="1">
              <a:solidFill>
                <a:schemeClr val="bg1"/>
              </a:solidFill>
              <a:latin typeface="Calibri" pitchFamily="34" charset="0"/>
            </a:endParaRPr>
          </a:p>
        </p:txBody>
      </p:sp>
      <p:graphicFrame>
        <p:nvGraphicFramePr>
          <p:cNvPr id="5" name="Table 4"/>
          <p:cNvGraphicFramePr>
            <a:graphicFrameLocks noGrp="1"/>
          </p:cNvGraphicFramePr>
          <p:nvPr/>
        </p:nvGraphicFramePr>
        <p:xfrm>
          <a:off x="357188" y="1857375"/>
          <a:ext cx="8643998" cy="4052316"/>
        </p:xfrm>
        <a:graphic>
          <a:graphicData uri="http://schemas.openxmlformats.org/drawingml/2006/table">
            <a:tbl>
              <a:tblPr/>
              <a:tblGrid>
                <a:gridCol w="8643998"/>
              </a:tblGrid>
              <a:tr h="0">
                <a:tc>
                  <a:txBody>
                    <a:bodyPr/>
                    <a:lstStyle/>
                    <a:p>
                      <a:pPr algn="ctr">
                        <a:lnSpc>
                          <a:spcPct val="95000"/>
                        </a:lnSpc>
                      </a:pPr>
                      <a:r>
                        <a:rPr lang="en-US" sz="3600" i="1" dirty="0" smtClean="0">
                          <a:solidFill>
                            <a:srgbClr val="000000"/>
                          </a:solidFill>
                          <a:latin typeface="+mj-lt"/>
                        </a:rPr>
                        <a:t>Organic RFIDs</a:t>
                      </a:r>
                      <a:endParaRPr lang="en-US" sz="2400" i="1" dirty="0" smtClean="0">
                        <a:latin typeface="+mj-lt"/>
                      </a:endParaRPr>
                    </a:p>
                    <a:p>
                      <a:pPr algn="ctr">
                        <a:lnSpc>
                          <a:spcPct val="95000"/>
                        </a:lnSpc>
                      </a:pPr>
                      <a:endParaRPr lang="en-US" sz="3600" dirty="0" smtClean="0">
                        <a:solidFill>
                          <a:srgbClr val="000000"/>
                        </a:solidFill>
                        <a:latin typeface="+mj-lt"/>
                      </a:endParaRPr>
                    </a:p>
                    <a:p>
                      <a:pPr algn="ctr">
                        <a:lnSpc>
                          <a:spcPct val="95000"/>
                        </a:lnSpc>
                      </a:pPr>
                      <a:r>
                        <a:rPr lang="en-US" sz="3600" dirty="0" smtClean="0">
                          <a:solidFill>
                            <a:srgbClr val="000000"/>
                          </a:solidFill>
                          <a:latin typeface="+mj-lt"/>
                        </a:rPr>
                        <a:t>Ryan </a:t>
                      </a:r>
                      <a:r>
                        <a:rPr lang="en-US" sz="3600" dirty="0" err="1" smtClean="0">
                          <a:solidFill>
                            <a:srgbClr val="000000"/>
                          </a:solidFill>
                          <a:latin typeface="+mj-lt"/>
                        </a:rPr>
                        <a:t>Denomme</a:t>
                      </a:r>
                      <a:endParaRPr lang="en-US" sz="2400" dirty="0" smtClean="0">
                        <a:latin typeface="+mj-lt"/>
                      </a:endParaRPr>
                    </a:p>
                    <a:p>
                      <a:pPr algn="ctr">
                        <a:lnSpc>
                          <a:spcPct val="95000"/>
                        </a:lnSpc>
                      </a:pPr>
                      <a:r>
                        <a:rPr lang="en-US" sz="3600" dirty="0" smtClean="0">
                          <a:solidFill>
                            <a:srgbClr val="000000"/>
                          </a:solidFill>
                          <a:latin typeface="+mj-lt"/>
                        </a:rPr>
                        <a:t>Rajesh Kumar</a:t>
                      </a:r>
                      <a:endParaRPr lang="en-US" sz="2400" dirty="0" smtClean="0">
                        <a:latin typeface="+mj-lt"/>
                      </a:endParaRPr>
                    </a:p>
                    <a:p>
                      <a:pPr algn="ctr">
                        <a:lnSpc>
                          <a:spcPct val="95000"/>
                        </a:lnSpc>
                      </a:pPr>
                      <a:endParaRPr lang="en-US" sz="3600" dirty="0" smtClean="0">
                        <a:solidFill>
                          <a:srgbClr val="000000"/>
                        </a:solidFill>
                        <a:latin typeface="+mj-lt"/>
                      </a:endParaRPr>
                    </a:p>
                    <a:p>
                      <a:pPr algn="ctr">
                        <a:lnSpc>
                          <a:spcPct val="95000"/>
                        </a:lnSpc>
                      </a:pPr>
                      <a:r>
                        <a:rPr lang="en-US" sz="3600" dirty="0" smtClean="0">
                          <a:solidFill>
                            <a:srgbClr val="000000"/>
                          </a:solidFill>
                          <a:latin typeface="+mj-lt"/>
                        </a:rPr>
                        <a:t>NE 479 Project Presentation</a:t>
                      </a:r>
                      <a:endParaRPr lang="en-US" sz="2400" dirty="0" smtClean="0">
                        <a:latin typeface="+mj-lt"/>
                      </a:endParaRPr>
                    </a:p>
                    <a:p>
                      <a:pPr algn="ctr">
                        <a:lnSpc>
                          <a:spcPct val="95000"/>
                        </a:lnSpc>
                      </a:pPr>
                      <a:r>
                        <a:rPr lang="en-US" sz="3600" dirty="0" smtClean="0">
                          <a:solidFill>
                            <a:srgbClr val="000000"/>
                          </a:solidFill>
                          <a:latin typeface="+mj-lt"/>
                        </a:rPr>
                        <a:t>Winter 2010</a:t>
                      </a:r>
                      <a:endParaRPr lang="en-US" sz="2400" dirty="0" smtClean="0">
                        <a:latin typeface="+mj-lt"/>
                      </a:endParaRPr>
                    </a:p>
                    <a:p>
                      <a:pPr algn="ctr">
                        <a:spcBef>
                          <a:spcPts val="300"/>
                        </a:spcBef>
                        <a:spcAft>
                          <a:spcPts val="0"/>
                        </a:spcAft>
                      </a:pPr>
                      <a:endParaRPr lang="en-CA" sz="2400" b="0" u="none" dirty="0" smtClean="0">
                        <a:solidFill>
                          <a:srgbClr val="000000"/>
                        </a:solidFill>
                        <a:latin typeface="+mj-lt"/>
                        <a:ea typeface="Times New Roman"/>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sp>
        <p:nvSpPr>
          <p:cNvPr id="11271" name="TextBox 7"/>
          <p:cNvSpPr txBox="1">
            <a:spLocks noChangeArrowheads="1"/>
          </p:cNvSpPr>
          <p:nvPr/>
        </p:nvSpPr>
        <p:spPr bwMode="auto">
          <a:xfrm>
            <a:off x="571500" y="1428750"/>
            <a:ext cx="8093075" cy="4967288"/>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charset="0"/>
              <a:buChar char="•"/>
              <a:defRPr/>
            </a:pPr>
            <a:r>
              <a:rPr lang="en-US" sz="2400" b="1" i="1" dirty="0">
                <a:solidFill>
                  <a:srgbClr val="FF0000"/>
                </a:solidFill>
                <a:latin typeface="+mn-lt"/>
              </a:rPr>
              <a:t>   Commercialization Outlook</a:t>
            </a:r>
          </a:p>
          <a:p>
            <a:pPr fontAlgn="auto">
              <a:spcBef>
                <a:spcPts val="0"/>
              </a:spcBef>
              <a:spcAft>
                <a:spcPts val="0"/>
              </a:spcAft>
              <a:defRPr/>
            </a:pPr>
            <a:endParaRPr lang="en-US" dirty="0">
              <a:latin typeface="+mn-lt"/>
            </a:endParaRPr>
          </a:p>
          <a:p>
            <a:pPr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Companies (no commercial ORFID products):</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n-lt"/>
              </a:rPr>
              <a:t>ORFID Corp: vertical OFET, startup</a:t>
            </a:r>
            <a:endParaRPr lang="en-US"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MIT Auto-ID Labs: research collaboration btw industry and academia</a:t>
            </a: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Market Projection</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More than 5 billion bar codes scanned daily</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MIT Auto-ID identifies 555 billion items to be individually tagged from major partners (</a:t>
            </a:r>
            <a:r>
              <a:rPr lang="en-US" dirty="0" err="1">
                <a:solidFill>
                  <a:srgbClr val="000000"/>
                </a:solidFill>
                <a:latin typeface="+mj-lt"/>
              </a:rPr>
              <a:t>Walmart</a:t>
            </a:r>
            <a:r>
              <a:rPr lang="en-US" dirty="0">
                <a:solidFill>
                  <a:srgbClr val="000000"/>
                </a:solidFill>
                <a:latin typeface="+mj-lt"/>
              </a:rPr>
              <a:t>, Coca-Cola, etc)</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Si based RFID market already large</a:t>
            </a:r>
          </a:p>
          <a:p>
            <a:pPr lvl="1" fontAlgn="auto">
              <a:spcBef>
                <a:spcPts val="0"/>
              </a:spcBef>
              <a:spcAft>
                <a:spcPts val="0"/>
              </a:spcAft>
              <a:buFont typeface="Arial" charset="0"/>
              <a:buChar char="•"/>
              <a:defRPr/>
            </a:pPr>
            <a:endParaRPr lang="en-US" dirty="0">
              <a:latin typeface="+mn-lt"/>
            </a:endParaRPr>
          </a:p>
          <a:p>
            <a:pPr lvl="1" fontAlgn="auto">
              <a:spcBef>
                <a:spcPts val="0"/>
              </a:spcBef>
              <a:spcAft>
                <a:spcPts val="0"/>
              </a:spcAft>
              <a:buFont typeface="Arial" charset="0"/>
              <a:buChar char="•"/>
              <a:defRPr/>
            </a:pPr>
            <a:endParaRPr lang="en-US" dirty="0">
              <a:latin typeface="+mn-lt"/>
            </a:endParaRPr>
          </a:p>
        </p:txBody>
      </p:sp>
      <p:pic>
        <p:nvPicPr>
          <p:cNvPr id="12292" name="Picture 2" descr="http://www.autoidlabs.org/fileadmin/cd/Auto-ID_teaser.jpg"/>
          <p:cNvPicPr>
            <a:picLocks noChangeAspect="1" noChangeArrowheads="1"/>
          </p:cNvPicPr>
          <p:nvPr/>
        </p:nvPicPr>
        <p:blipFill>
          <a:blip r:embed="rId4"/>
          <a:srcRect/>
          <a:stretch>
            <a:fillRect/>
          </a:stretch>
        </p:blipFill>
        <p:spPr bwMode="auto">
          <a:xfrm>
            <a:off x="3071813" y="3071813"/>
            <a:ext cx="2643187" cy="1006475"/>
          </a:xfrm>
          <a:prstGeom prst="rect">
            <a:avLst/>
          </a:prstGeom>
          <a:noFill/>
          <a:ln w="9525">
            <a:noFill/>
            <a:miter lim="800000"/>
            <a:headEnd/>
            <a:tailEnd/>
          </a:ln>
        </p:spPr>
      </p:pic>
      <p:pic>
        <p:nvPicPr>
          <p:cNvPr id="12293" name="Picture 10" descr="http://alliedow.files.wordpress.com/2009/08/walmart.jpg"/>
          <p:cNvPicPr>
            <a:picLocks noChangeAspect="1" noChangeArrowheads="1"/>
          </p:cNvPicPr>
          <p:nvPr/>
        </p:nvPicPr>
        <p:blipFill>
          <a:blip r:embed="rId5" cstate="print"/>
          <a:srcRect/>
          <a:stretch>
            <a:fillRect/>
          </a:stretch>
        </p:blipFill>
        <p:spPr bwMode="auto">
          <a:xfrm>
            <a:off x="4714875" y="5357813"/>
            <a:ext cx="1762125" cy="1320800"/>
          </a:xfrm>
          <a:prstGeom prst="rect">
            <a:avLst/>
          </a:prstGeom>
          <a:noFill/>
          <a:ln w="9525">
            <a:noFill/>
            <a:miter lim="800000"/>
            <a:headEnd/>
            <a:tailEnd/>
          </a:ln>
        </p:spPr>
      </p:pic>
      <p:pic>
        <p:nvPicPr>
          <p:cNvPr id="12294" name="Picture 12" descr="Coca Cola Coca Colas World Trip"/>
          <p:cNvPicPr>
            <a:picLocks noChangeAspect="1" noChangeArrowheads="1"/>
          </p:cNvPicPr>
          <p:nvPr/>
        </p:nvPicPr>
        <p:blipFill>
          <a:blip r:embed="rId6"/>
          <a:srcRect/>
          <a:stretch>
            <a:fillRect/>
          </a:stretch>
        </p:blipFill>
        <p:spPr bwMode="auto">
          <a:xfrm>
            <a:off x="7215188" y="5286375"/>
            <a:ext cx="1292225" cy="1390650"/>
          </a:xfrm>
          <a:prstGeom prst="rect">
            <a:avLst/>
          </a:prstGeom>
          <a:noFill/>
          <a:ln w="9525">
            <a:noFill/>
            <a:miter lim="800000"/>
            <a:headEnd/>
            <a:tailEnd/>
          </a:ln>
        </p:spPr>
      </p:pic>
      <p:sp>
        <p:nvSpPr>
          <p:cNvPr id="12295"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DDC7171A-9546-4500-8869-E64460AD2962}" type="slidenum">
              <a:rPr lang="en-CA" sz="1200" b="1">
                <a:solidFill>
                  <a:schemeClr val="bg1"/>
                </a:solidFill>
                <a:latin typeface="Calibri" pitchFamily="34" charset="0"/>
              </a:rPr>
              <a:pPr algn="ctr"/>
              <a:t>10</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pic>
        <p:nvPicPr>
          <p:cNvPr id="13315" name="Picture 2" descr="http://www.printedelectronicsworld.com/products/images/pagesection8559.gif"/>
          <p:cNvPicPr>
            <a:picLocks noChangeAspect="1" noChangeArrowheads="1"/>
          </p:cNvPicPr>
          <p:nvPr/>
        </p:nvPicPr>
        <p:blipFill>
          <a:blip r:embed="rId4"/>
          <a:srcRect/>
          <a:stretch>
            <a:fillRect/>
          </a:stretch>
        </p:blipFill>
        <p:spPr bwMode="auto">
          <a:xfrm>
            <a:off x="1349375" y="2536825"/>
            <a:ext cx="5375275" cy="3463925"/>
          </a:xfrm>
          <a:prstGeom prst="rect">
            <a:avLst/>
          </a:prstGeom>
          <a:noFill/>
          <a:ln w="9525">
            <a:noFill/>
            <a:miter lim="800000"/>
            <a:headEnd/>
            <a:tailEnd/>
          </a:ln>
        </p:spPr>
      </p:pic>
      <p:sp>
        <p:nvSpPr>
          <p:cNvPr id="13316" name="TextBox 8"/>
          <p:cNvSpPr txBox="1">
            <a:spLocks noChangeArrowheads="1"/>
          </p:cNvSpPr>
          <p:nvPr/>
        </p:nvSpPr>
        <p:spPr bwMode="auto">
          <a:xfrm>
            <a:off x="7286625" y="4786313"/>
            <a:ext cx="1165225" cy="914400"/>
          </a:xfrm>
          <a:prstGeom prst="rect">
            <a:avLst/>
          </a:prstGeom>
          <a:noFill/>
          <a:ln w="9525">
            <a:noFill/>
            <a:miter lim="800000"/>
            <a:headEnd/>
            <a:tailEnd/>
          </a:ln>
        </p:spPr>
        <p:txBody>
          <a:bodyPr lIns="82296" tIns="41148" rIns="82296" bIns="41148">
            <a:spAutoFit/>
          </a:bodyPr>
          <a:lstStyle/>
          <a:p>
            <a:r>
              <a:rPr lang="en-US">
                <a:latin typeface="Calibri" pitchFamily="34" charset="0"/>
              </a:rPr>
              <a:t>Huge potential for ORFIDs</a:t>
            </a:r>
          </a:p>
        </p:txBody>
      </p:sp>
      <p:cxnSp>
        <p:nvCxnSpPr>
          <p:cNvPr id="11" name="Straight Arrow Connector 10"/>
          <p:cNvCxnSpPr>
            <a:stCxn id="13316" idx="1"/>
          </p:cNvCxnSpPr>
          <p:nvPr/>
        </p:nvCxnSpPr>
        <p:spPr>
          <a:xfrm rot="10800000">
            <a:off x="6737350" y="5060950"/>
            <a:ext cx="549275" cy="1825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318" name="Rectangle 9"/>
          <p:cNvSpPr>
            <a:spLocks noChangeArrowheads="1"/>
          </p:cNvSpPr>
          <p:nvPr/>
        </p:nvSpPr>
        <p:spPr bwMode="auto">
          <a:xfrm>
            <a:off x="571500" y="1643063"/>
            <a:ext cx="3963988" cy="461962"/>
          </a:xfrm>
          <a:prstGeom prst="rect">
            <a:avLst/>
          </a:prstGeom>
          <a:noFill/>
          <a:ln w="9525">
            <a:noFill/>
            <a:miter lim="800000"/>
            <a:headEnd/>
            <a:tailEnd/>
          </a:ln>
        </p:spPr>
        <p:txBody>
          <a:bodyPr wrap="none">
            <a:spAutoFit/>
          </a:bodyPr>
          <a:lstStyle/>
          <a:p>
            <a:pPr>
              <a:buFont typeface="Arial" charset="0"/>
              <a:buChar char="•"/>
            </a:pPr>
            <a:r>
              <a:rPr lang="en-US" sz="2400" b="1" i="1">
                <a:solidFill>
                  <a:srgbClr val="FF0000"/>
                </a:solidFill>
                <a:latin typeface="Calibri" pitchFamily="34" charset="0"/>
              </a:rPr>
              <a:t>   Commercialization Outlook</a:t>
            </a:r>
          </a:p>
        </p:txBody>
      </p:sp>
      <p:sp>
        <p:nvSpPr>
          <p:cNvPr id="13319" name="TextBox 6"/>
          <p:cNvSpPr txBox="1">
            <a:spLocks noChangeArrowheads="1"/>
          </p:cNvSpPr>
          <p:nvPr/>
        </p:nvSpPr>
        <p:spPr bwMode="auto">
          <a:xfrm>
            <a:off x="2928938" y="2214563"/>
            <a:ext cx="4000500" cy="369887"/>
          </a:xfrm>
          <a:prstGeom prst="rect">
            <a:avLst/>
          </a:prstGeom>
          <a:noFill/>
          <a:ln w="9525">
            <a:noFill/>
            <a:miter lim="800000"/>
            <a:headEnd/>
            <a:tailEnd/>
          </a:ln>
        </p:spPr>
        <p:txBody>
          <a:bodyPr>
            <a:spAutoFit/>
          </a:bodyPr>
          <a:lstStyle/>
          <a:p>
            <a:r>
              <a:rPr lang="en-US">
                <a:latin typeface="Calibri" pitchFamily="34" charset="0"/>
              </a:rPr>
              <a:t>IDTechEx Market Prediction for RFIDs</a:t>
            </a:r>
          </a:p>
        </p:txBody>
      </p:sp>
      <p:sp>
        <p:nvSpPr>
          <p:cNvPr id="13320"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1895DCF6-D7E0-4B02-AB2C-DF0CBC26B5D6}" type="slidenum">
              <a:rPr lang="en-CA" sz="1200" b="1">
                <a:solidFill>
                  <a:schemeClr val="bg1"/>
                </a:solidFill>
                <a:latin typeface="Calibri" pitchFamily="34" charset="0"/>
              </a:rPr>
              <a:pPr algn="ctr"/>
              <a:t>11</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pic>
        <p:nvPicPr>
          <p:cNvPr id="14339" name="Picture 7"/>
          <p:cNvPicPr>
            <a:picLocks noChangeAspect="1" noChangeArrowheads="1"/>
          </p:cNvPicPr>
          <p:nvPr/>
        </p:nvPicPr>
        <p:blipFill>
          <a:blip r:embed="rId4"/>
          <a:srcRect/>
          <a:stretch>
            <a:fillRect/>
          </a:stretch>
        </p:blipFill>
        <p:spPr bwMode="auto">
          <a:xfrm>
            <a:off x="207963" y="1428750"/>
            <a:ext cx="8728075" cy="923925"/>
          </a:xfrm>
          <a:prstGeom prst="rect">
            <a:avLst/>
          </a:prstGeom>
          <a:noFill/>
          <a:ln w="9525">
            <a:noFill/>
            <a:miter lim="800000"/>
            <a:headEnd/>
            <a:tailEnd/>
          </a:ln>
        </p:spPr>
      </p:pic>
      <p:sp>
        <p:nvSpPr>
          <p:cNvPr id="13319" name="TextBox 7"/>
          <p:cNvSpPr txBox="1">
            <a:spLocks noChangeArrowheads="1"/>
          </p:cNvSpPr>
          <p:nvPr/>
        </p:nvSpPr>
        <p:spPr bwMode="auto">
          <a:xfrm>
            <a:off x="428625" y="1571625"/>
            <a:ext cx="8093075" cy="5857875"/>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charset="0"/>
              <a:buChar char="•"/>
              <a:defRPr/>
            </a:pPr>
            <a:r>
              <a:rPr lang="en-US" sz="2400" b="1" i="1" dirty="0">
                <a:solidFill>
                  <a:srgbClr val="FF0000"/>
                </a:solidFill>
                <a:latin typeface="+mn-lt"/>
              </a:rPr>
              <a:t>   Recent Advances</a:t>
            </a:r>
          </a:p>
          <a:p>
            <a:pPr fontAlgn="auto">
              <a:spcBef>
                <a:spcPts val="0"/>
              </a:spcBef>
              <a:spcAft>
                <a:spcPts val="0"/>
              </a:spcAft>
              <a:buFont typeface="Arial" charset="0"/>
              <a:buChar char="•"/>
              <a:defRPr/>
            </a:pPr>
            <a:endParaRPr lang="en-US" dirty="0">
              <a:latin typeface="+mn-lt"/>
            </a:endParaRPr>
          </a:p>
          <a:p>
            <a:pPr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Areas of Focus:</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Increasing mobility</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Lowering and stabilizing V</a:t>
            </a:r>
            <a:r>
              <a:rPr lang="en-US" baseline="-25000" dirty="0">
                <a:solidFill>
                  <a:srgbClr val="000000"/>
                </a:solidFill>
                <a:latin typeface="+mj-lt"/>
              </a:rPr>
              <a:t>th</a:t>
            </a:r>
            <a:endParaRPr lang="en-US"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Matching n- and p-type for CMOS style circuit implementation</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More bits, higher bit rate over larger distances</a:t>
            </a: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State of the Art:</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5.5 </a:t>
            </a:r>
            <a:r>
              <a:rPr lang="en-US" dirty="0">
                <a:solidFill>
                  <a:srgbClr val="000000"/>
                </a:solidFill>
                <a:latin typeface="+mn-lt"/>
              </a:rPr>
              <a:t>cm</a:t>
            </a:r>
            <a:r>
              <a:rPr lang="en-US" baseline="30000" dirty="0">
                <a:solidFill>
                  <a:srgbClr val="000000"/>
                </a:solidFill>
                <a:latin typeface="+mn-lt"/>
              </a:rPr>
              <a:t>2</a:t>
            </a:r>
            <a:r>
              <a:rPr lang="en-US" dirty="0">
                <a:solidFill>
                  <a:srgbClr val="000000"/>
                </a:solidFill>
                <a:latin typeface="+mn-lt"/>
              </a:rPr>
              <a:t>/V∙s mobility</a:t>
            </a:r>
            <a:r>
              <a:rPr lang="en-US" dirty="0">
                <a:solidFill>
                  <a:srgbClr val="000000"/>
                </a:solidFill>
                <a:latin typeface="+mj-lt"/>
              </a:rPr>
              <a:t> for evaporated pentacene, 1.8 for solution processed</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15 month stability p-type (</a:t>
            </a:r>
            <a:r>
              <a:rPr lang="en-US" dirty="0" err="1">
                <a:solidFill>
                  <a:srgbClr val="000000"/>
                </a:solidFill>
                <a:latin typeface="+mj-lt"/>
              </a:rPr>
              <a:t>anthracene</a:t>
            </a:r>
            <a:r>
              <a:rPr lang="en-US" dirty="0">
                <a:solidFill>
                  <a:srgbClr val="000000"/>
                </a:solidFill>
                <a:latin typeface="+mj-lt"/>
              </a:rPr>
              <a:t>)</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 cm</a:t>
            </a:r>
            <a:r>
              <a:rPr lang="en-US" baseline="30000" dirty="0">
                <a:solidFill>
                  <a:srgbClr val="000000"/>
                </a:solidFill>
                <a:latin typeface="+mj-lt"/>
              </a:rPr>
              <a:t>2</a:t>
            </a:r>
            <a:r>
              <a:rPr lang="en-US" dirty="0">
                <a:solidFill>
                  <a:srgbClr val="000000"/>
                </a:solidFill>
                <a:latin typeface="+mj-lt"/>
              </a:rPr>
              <a:t>/V∙s  for new n-types  </a:t>
            </a: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Breakthrough 13.56 MHz ORFID, 128-bit transfer </a:t>
            </a:r>
          </a:p>
          <a:p>
            <a:pPr lvl="1" indent="-285750" fontAlgn="auto">
              <a:lnSpc>
                <a:spcPct val="95000"/>
              </a:lnSpc>
              <a:spcBef>
                <a:spcPts val="0"/>
              </a:spcBef>
              <a:spcAft>
                <a:spcPts val="0"/>
              </a:spcAft>
              <a:buClr>
                <a:srgbClr val="000000"/>
              </a:buClr>
              <a:buSzPct val="80000"/>
              <a:defRPr/>
            </a:pPr>
            <a:r>
              <a:rPr lang="en-US" dirty="0">
                <a:solidFill>
                  <a:srgbClr val="000000"/>
                </a:solidFill>
                <a:latin typeface="+mj-lt"/>
              </a:rPr>
              <a:t>	at 2kb/s, pentacene back gate (2009, </a:t>
            </a:r>
            <a:r>
              <a:rPr lang="en-US" dirty="0" err="1">
                <a:solidFill>
                  <a:srgbClr val="000000"/>
                </a:solidFill>
                <a:latin typeface="+mj-lt"/>
              </a:rPr>
              <a:t>Holst</a:t>
            </a:r>
            <a:r>
              <a:rPr lang="en-US" dirty="0">
                <a:solidFill>
                  <a:srgbClr val="000000"/>
                </a:solidFill>
                <a:latin typeface="+mj-lt"/>
              </a:rPr>
              <a:t> Center)</a:t>
            </a: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CNT + </a:t>
            </a:r>
            <a:r>
              <a:rPr lang="en-US" dirty="0" err="1">
                <a:solidFill>
                  <a:srgbClr val="000000"/>
                </a:solidFill>
                <a:latin typeface="+mj-lt"/>
              </a:rPr>
              <a:t>Polythiophene</a:t>
            </a:r>
            <a:r>
              <a:rPr lang="en-US" dirty="0">
                <a:solidFill>
                  <a:srgbClr val="000000"/>
                </a:solidFill>
                <a:latin typeface="+mj-lt"/>
              </a:rPr>
              <a:t> inkjet printed for </a:t>
            </a:r>
          </a:p>
          <a:p>
            <a:pPr lvl="1" indent="-285750" fontAlgn="auto">
              <a:lnSpc>
                <a:spcPct val="95000"/>
              </a:lnSpc>
              <a:spcBef>
                <a:spcPts val="0"/>
              </a:spcBef>
              <a:spcAft>
                <a:spcPts val="0"/>
              </a:spcAft>
              <a:buClr>
                <a:srgbClr val="000000"/>
              </a:buClr>
              <a:buSzPct val="80000"/>
              <a:defRPr/>
            </a:pPr>
            <a:r>
              <a:rPr lang="en-US" dirty="0">
                <a:solidFill>
                  <a:srgbClr val="000000"/>
                </a:solidFill>
                <a:latin typeface="+mj-lt"/>
              </a:rPr>
              <a:t>	enhanced mobility (7x)</a:t>
            </a:r>
          </a:p>
          <a:p>
            <a:pPr fontAlgn="auto">
              <a:spcBef>
                <a:spcPts val="0"/>
              </a:spcBef>
              <a:spcAft>
                <a:spcPts val="0"/>
              </a:spcAft>
              <a:buFont typeface="Arial" charset="0"/>
              <a:buChar char="•"/>
              <a:defRPr/>
            </a:pPr>
            <a:endParaRPr lang="en-US" dirty="0">
              <a:latin typeface="+mn-lt"/>
            </a:endParaRPr>
          </a:p>
          <a:p>
            <a:pPr fontAlgn="auto">
              <a:spcBef>
                <a:spcPts val="0"/>
              </a:spcBef>
              <a:spcAft>
                <a:spcPts val="0"/>
              </a:spcAft>
              <a:buFont typeface="Arial" charset="0"/>
              <a:buChar char="•"/>
              <a:defRPr/>
            </a:pPr>
            <a:endParaRPr lang="en-US" dirty="0">
              <a:latin typeface="+mn-lt"/>
            </a:endParaRPr>
          </a:p>
          <a:p>
            <a:pPr fontAlgn="auto">
              <a:spcBef>
                <a:spcPts val="0"/>
              </a:spcBef>
              <a:spcAft>
                <a:spcPts val="0"/>
              </a:spcAft>
              <a:buFont typeface="Arial" charset="0"/>
              <a:buChar char="•"/>
              <a:defRPr/>
            </a:pPr>
            <a:endParaRPr lang="en-US" dirty="0">
              <a:latin typeface="+mn-lt"/>
            </a:endParaRPr>
          </a:p>
        </p:txBody>
      </p:sp>
      <p:pic>
        <p:nvPicPr>
          <p:cNvPr id="14341" name="Picture 7"/>
          <p:cNvPicPr>
            <a:picLocks noChangeAspect="1" noChangeArrowheads="1"/>
          </p:cNvPicPr>
          <p:nvPr/>
        </p:nvPicPr>
        <p:blipFill>
          <a:blip r:embed="rId5"/>
          <a:srcRect/>
          <a:stretch>
            <a:fillRect/>
          </a:stretch>
        </p:blipFill>
        <p:spPr bwMode="auto">
          <a:xfrm>
            <a:off x="6143625" y="4786313"/>
            <a:ext cx="2786063" cy="1939925"/>
          </a:xfrm>
          <a:prstGeom prst="rect">
            <a:avLst/>
          </a:prstGeom>
          <a:noFill/>
          <a:ln w="9525">
            <a:noFill/>
            <a:miter lim="800000"/>
            <a:headEnd/>
            <a:tailEnd/>
          </a:ln>
        </p:spPr>
      </p:pic>
      <p:pic>
        <p:nvPicPr>
          <p:cNvPr id="14342" name="Picture 10" descr="http://www.holstcentre.com/~/media/Images/_NewsPressreleases/TextImages/RFID2009%20165x110.ashx?w=165&amp;h=110&amp;bc=white"/>
          <p:cNvPicPr>
            <a:picLocks noChangeAspect="1" noChangeArrowheads="1"/>
          </p:cNvPicPr>
          <p:nvPr/>
        </p:nvPicPr>
        <p:blipFill>
          <a:blip r:embed="rId6"/>
          <a:srcRect/>
          <a:stretch>
            <a:fillRect/>
          </a:stretch>
        </p:blipFill>
        <p:spPr bwMode="auto">
          <a:xfrm>
            <a:off x="6715125" y="1428750"/>
            <a:ext cx="2236788" cy="1492250"/>
          </a:xfrm>
          <a:prstGeom prst="rect">
            <a:avLst/>
          </a:prstGeom>
          <a:noFill/>
          <a:ln w="9525">
            <a:noFill/>
            <a:miter lim="800000"/>
            <a:headEnd/>
            <a:tailEnd/>
          </a:ln>
        </p:spPr>
      </p:pic>
      <p:sp>
        <p:nvSpPr>
          <p:cNvPr id="14343" name="TextBox 6"/>
          <p:cNvSpPr txBox="1">
            <a:spLocks noChangeArrowheads="1"/>
          </p:cNvSpPr>
          <p:nvPr/>
        </p:nvSpPr>
        <p:spPr bwMode="auto">
          <a:xfrm>
            <a:off x="7072313" y="2928938"/>
            <a:ext cx="1928812" cy="523875"/>
          </a:xfrm>
          <a:prstGeom prst="rect">
            <a:avLst/>
          </a:prstGeom>
          <a:noFill/>
          <a:ln w="9525">
            <a:noFill/>
            <a:miter lim="800000"/>
            <a:headEnd/>
            <a:tailEnd/>
          </a:ln>
        </p:spPr>
        <p:txBody>
          <a:bodyPr>
            <a:spAutoFit/>
          </a:bodyPr>
          <a:lstStyle/>
          <a:p>
            <a:r>
              <a:rPr lang="en-US" sz="1400">
                <a:latin typeface="Calibri" pitchFamily="34" charset="0"/>
              </a:rPr>
              <a:t>Holst Center 13.56 MHz ORFID</a:t>
            </a:r>
          </a:p>
        </p:txBody>
      </p:sp>
      <p:sp>
        <p:nvSpPr>
          <p:cNvPr id="14344"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50AC7964-B27B-4D56-8FA7-67FAFFEFF91B}" type="slidenum">
              <a:rPr lang="en-CA" sz="1200" b="1">
                <a:solidFill>
                  <a:schemeClr val="bg1"/>
                </a:solidFill>
                <a:latin typeface="Calibri" pitchFamily="34" charset="0"/>
              </a:rPr>
              <a:pPr algn="ctr"/>
              <a:t>12</a:t>
            </a:fld>
            <a:endParaRPr lang="en-CA" sz="1200" b="1">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19">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319">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319">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319">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319">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3319">
                                            <p:txEl>
                                              <p:pRg st="15" end="1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331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pic>
        <p:nvPicPr>
          <p:cNvPr id="15363" name="Picture 7"/>
          <p:cNvPicPr>
            <a:picLocks noChangeAspect="1" noChangeArrowheads="1"/>
          </p:cNvPicPr>
          <p:nvPr/>
        </p:nvPicPr>
        <p:blipFill>
          <a:blip r:embed="rId4"/>
          <a:srcRect/>
          <a:stretch>
            <a:fillRect/>
          </a:stretch>
        </p:blipFill>
        <p:spPr bwMode="auto">
          <a:xfrm>
            <a:off x="207963" y="1428750"/>
            <a:ext cx="8728075" cy="923925"/>
          </a:xfrm>
          <a:prstGeom prst="rect">
            <a:avLst/>
          </a:prstGeom>
          <a:noFill/>
          <a:ln w="9525">
            <a:noFill/>
            <a:miter lim="800000"/>
            <a:headEnd/>
            <a:tailEnd/>
          </a:ln>
        </p:spPr>
      </p:pic>
      <p:sp>
        <p:nvSpPr>
          <p:cNvPr id="13319" name="TextBox 7"/>
          <p:cNvSpPr txBox="1">
            <a:spLocks noChangeArrowheads="1"/>
          </p:cNvSpPr>
          <p:nvPr/>
        </p:nvSpPr>
        <p:spPr bwMode="auto">
          <a:xfrm>
            <a:off x="214313" y="1357313"/>
            <a:ext cx="8715375" cy="5038725"/>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charset="0"/>
              <a:buChar char="•"/>
              <a:defRPr/>
            </a:pPr>
            <a:r>
              <a:rPr lang="en-CA" sz="2400" b="1" i="1" dirty="0">
                <a:solidFill>
                  <a:srgbClr val="FF0000"/>
                </a:solidFill>
                <a:latin typeface="+mn-lt"/>
              </a:rPr>
              <a:t>   References</a:t>
            </a:r>
          </a:p>
          <a:p>
            <a:pPr fontAlgn="auto">
              <a:spcBef>
                <a:spcPts val="600"/>
              </a:spcBef>
              <a:spcAft>
                <a:spcPts val="0"/>
              </a:spcAft>
              <a:defRPr/>
            </a:pPr>
            <a:r>
              <a:rPr lang="en-US" sz="1400" dirty="0">
                <a:latin typeface="+mn-lt"/>
              </a:rPr>
              <a:t>[1] E. </a:t>
            </a:r>
            <a:r>
              <a:rPr lang="en-US" sz="1400" dirty="0" err="1">
                <a:latin typeface="+mn-lt"/>
              </a:rPr>
              <a:t>Cantatore</a:t>
            </a:r>
            <a:r>
              <a:rPr lang="en-US" sz="1400" dirty="0">
                <a:latin typeface="+mn-lt"/>
              </a:rPr>
              <a:t> and e. al, "A 13.56-MHz RFID system based on Organic Transponders," </a:t>
            </a:r>
            <a:r>
              <a:rPr lang="en-US" sz="1400" i="1" dirty="0">
                <a:latin typeface="+mn-lt"/>
              </a:rPr>
              <a:t>IEEE Journal of </a:t>
            </a:r>
            <a:r>
              <a:rPr lang="en-US" sz="1400" i="1" dirty="0" err="1">
                <a:latin typeface="+mn-lt"/>
              </a:rPr>
              <a:t>SOlid</a:t>
            </a:r>
            <a:r>
              <a:rPr lang="en-US" sz="1400" i="1" dirty="0">
                <a:latin typeface="+mn-lt"/>
              </a:rPr>
              <a:t>-State Circuits</a:t>
            </a:r>
            <a:r>
              <a:rPr lang="en-US" sz="1400" dirty="0">
                <a:latin typeface="+mn-lt"/>
              </a:rPr>
              <a:t>, vol. 42, no. 1, Jan. 2007.</a:t>
            </a:r>
          </a:p>
          <a:p>
            <a:pPr fontAlgn="auto">
              <a:spcBef>
                <a:spcPts val="600"/>
              </a:spcBef>
              <a:spcAft>
                <a:spcPts val="0"/>
              </a:spcAft>
              <a:defRPr/>
            </a:pPr>
            <a:r>
              <a:rPr lang="en-US" sz="1400" dirty="0">
                <a:latin typeface="+mn-lt"/>
              </a:rPr>
              <a:t>[2] G.-W. Hsieh and e. al, "High performance </a:t>
            </a:r>
            <a:r>
              <a:rPr lang="en-US" sz="1400" dirty="0" err="1">
                <a:latin typeface="+mn-lt"/>
              </a:rPr>
              <a:t>nanocomposite</a:t>
            </a:r>
            <a:r>
              <a:rPr lang="en-US" sz="1400" dirty="0">
                <a:latin typeface="+mn-lt"/>
              </a:rPr>
              <a:t> thin film transistors with </a:t>
            </a:r>
            <a:r>
              <a:rPr lang="en-US" sz="1400" dirty="0" err="1">
                <a:latin typeface="+mn-lt"/>
              </a:rPr>
              <a:t>bilayer</a:t>
            </a:r>
            <a:r>
              <a:rPr lang="en-US" sz="1400" dirty="0">
                <a:latin typeface="+mn-lt"/>
              </a:rPr>
              <a:t> carbon </a:t>
            </a:r>
            <a:r>
              <a:rPr lang="en-US" sz="1400" dirty="0" err="1">
                <a:latin typeface="+mn-lt"/>
              </a:rPr>
              <a:t>nanotube-polythiophene</a:t>
            </a:r>
            <a:r>
              <a:rPr lang="en-US" sz="1400" dirty="0">
                <a:latin typeface="+mn-lt"/>
              </a:rPr>
              <a:t> active channel by ink-jet printing," </a:t>
            </a:r>
            <a:r>
              <a:rPr lang="en-US" sz="1400" i="1" dirty="0">
                <a:latin typeface="+mn-lt"/>
              </a:rPr>
              <a:t>Journal of Applied Physics</a:t>
            </a:r>
            <a:r>
              <a:rPr lang="en-US" sz="1400" dirty="0">
                <a:latin typeface="+mn-lt"/>
              </a:rPr>
              <a:t>, vol. 106, 2009.</a:t>
            </a:r>
          </a:p>
          <a:p>
            <a:pPr fontAlgn="auto">
              <a:spcBef>
                <a:spcPts val="600"/>
              </a:spcBef>
              <a:spcAft>
                <a:spcPts val="0"/>
              </a:spcAft>
              <a:defRPr/>
            </a:pPr>
            <a:r>
              <a:rPr lang="en-US" sz="1400" dirty="0">
                <a:latin typeface="+mn-lt"/>
              </a:rPr>
              <a:t>[3] J. R. </a:t>
            </a:r>
            <a:r>
              <a:rPr lang="en-US" sz="1400" dirty="0" err="1">
                <a:latin typeface="+mn-lt"/>
              </a:rPr>
              <a:t>Sheats</a:t>
            </a:r>
            <a:r>
              <a:rPr lang="en-US" sz="1400" dirty="0">
                <a:latin typeface="+mn-lt"/>
              </a:rPr>
              <a:t>, "Manufacturing and commercialization issues in organic electronics," </a:t>
            </a:r>
            <a:r>
              <a:rPr lang="en-US" sz="1400" i="1" dirty="0">
                <a:latin typeface="+mn-lt"/>
              </a:rPr>
              <a:t>J. Mater. Res.</a:t>
            </a:r>
            <a:r>
              <a:rPr lang="en-US" sz="1400" dirty="0">
                <a:latin typeface="+mn-lt"/>
              </a:rPr>
              <a:t>, vol. 19, no. 7, Jul. 2004.</a:t>
            </a:r>
          </a:p>
          <a:p>
            <a:pPr fontAlgn="auto">
              <a:spcBef>
                <a:spcPts val="600"/>
              </a:spcBef>
              <a:spcAft>
                <a:spcPts val="0"/>
              </a:spcAft>
              <a:defRPr/>
            </a:pPr>
            <a:r>
              <a:rPr lang="en-US" sz="1400" dirty="0">
                <a:latin typeface="+mn-lt"/>
              </a:rPr>
              <a:t>[4] D. M. </a:t>
            </a:r>
            <a:r>
              <a:rPr lang="en-US" sz="1400" dirty="0" err="1">
                <a:latin typeface="+mn-lt"/>
              </a:rPr>
              <a:t>Leeuw</a:t>
            </a:r>
            <a:r>
              <a:rPr lang="en-US" sz="1400" dirty="0">
                <a:latin typeface="+mn-lt"/>
              </a:rPr>
              <a:t> and E. </a:t>
            </a:r>
            <a:r>
              <a:rPr lang="en-US" sz="1400" dirty="0" err="1">
                <a:latin typeface="+mn-lt"/>
              </a:rPr>
              <a:t>Cantatore</a:t>
            </a:r>
            <a:r>
              <a:rPr lang="en-US" sz="1400" dirty="0">
                <a:latin typeface="+mn-lt"/>
              </a:rPr>
              <a:t>, "Organic electronics: materials, technology and circuit design developments enabling new applications," </a:t>
            </a:r>
            <a:r>
              <a:rPr lang="en-US" sz="1400" i="1" dirty="0">
                <a:latin typeface="+mn-lt"/>
              </a:rPr>
              <a:t>Materials Science in Semiconductor Processing</a:t>
            </a:r>
            <a:r>
              <a:rPr lang="en-US" sz="1400" dirty="0">
                <a:latin typeface="+mn-lt"/>
              </a:rPr>
              <a:t>, vol. 11, 2008.</a:t>
            </a:r>
          </a:p>
          <a:p>
            <a:pPr fontAlgn="auto">
              <a:spcBef>
                <a:spcPts val="600"/>
              </a:spcBef>
              <a:spcAft>
                <a:spcPts val="0"/>
              </a:spcAft>
              <a:defRPr/>
            </a:pPr>
            <a:r>
              <a:rPr lang="en-US" sz="1400" dirty="0">
                <a:latin typeface="+mn-lt"/>
              </a:rPr>
              <a:t>[5] M. </a:t>
            </a:r>
            <a:r>
              <a:rPr lang="en-US" sz="1400" dirty="0" err="1">
                <a:latin typeface="+mn-lt"/>
              </a:rPr>
              <a:t>Chason</a:t>
            </a:r>
            <a:r>
              <a:rPr lang="en-US" sz="1400" dirty="0">
                <a:latin typeface="+mn-lt"/>
              </a:rPr>
              <a:t> and e. al, "Printed organic semiconducting devices," </a:t>
            </a:r>
            <a:r>
              <a:rPr lang="en-US" sz="1400" i="1" dirty="0">
                <a:latin typeface="+mn-lt"/>
              </a:rPr>
              <a:t>Proc. of the IEEE</a:t>
            </a:r>
            <a:r>
              <a:rPr lang="en-US" sz="1400" dirty="0">
                <a:latin typeface="+mn-lt"/>
              </a:rPr>
              <a:t>, vol. 93, no. 7, Jul. 2005.</a:t>
            </a:r>
          </a:p>
          <a:p>
            <a:pPr fontAlgn="auto">
              <a:spcBef>
                <a:spcPts val="600"/>
              </a:spcBef>
              <a:spcAft>
                <a:spcPts val="0"/>
              </a:spcAft>
              <a:defRPr/>
            </a:pPr>
            <a:r>
              <a:rPr lang="en-US" sz="1400" dirty="0">
                <a:latin typeface="+mn-lt"/>
              </a:rPr>
              <a:t>[6] V. Subramanian and e. al, "Printed organic transistors for ultra-low-cost RFID Applications," </a:t>
            </a:r>
            <a:r>
              <a:rPr lang="en-US" sz="1400" i="1" dirty="0">
                <a:latin typeface="+mn-lt"/>
              </a:rPr>
              <a:t>IEEE Trans. on Components and Packaging Technologies</a:t>
            </a:r>
            <a:r>
              <a:rPr lang="en-US" sz="1400" dirty="0">
                <a:latin typeface="+mn-lt"/>
              </a:rPr>
              <a:t>, vol. 28, no. 4, Dec. 2005.</a:t>
            </a:r>
          </a:p>
          <a:p>
            <a:pPr fontAlgn="auto">
              <a:spcBef>
                <a:spcPts val="600"/>
              </a:spcBef>
              <a:spcAft>
                <a:spcPts val="0"/>
              </a:spcAft>
              <a:defRPr/>
            </a:pPr>
            <a:r>
              <a:rPr lang="en-US" sz="1400" dirty="0">
                <a:latin typeface="+mn-lt"/>
              </a:rPr>
              <a:t>[7] V. Subramanian and e. al, "Progress toward development of all-printed RFID tags: materials, processes, and devices," </a:t>
            </a:r>
            <a:r>
              <a:rPr lang="en-US" sz="1400" i="1" dirty="0">
                <a:latin typeface="+mn-lt"/>
              </a:rPr>
              <a:t>Proc. of the IEEE</a:t>
            </a:r>
            <a:r>
              <a:rPr lang="en-US" sz="1400" dirty="0">
                <a:latin typeface="+mn-lt"/>
              </a:rPr>
              <a:t>, vol. 93, no. 7, Jul. 2005.</a:t>
            </a:r>
          </a:p>
          <a:p>
            <a:pPr fontAlgn="auto">
              <a:spcBef>
                <a:spcPts val="600"/>
              </a:spcBef>
              <a:spcAft>
                <a:spcPts val="0"/>
              </a:spcAft>
              <a:defRPr/>
            </a:pPr>
            <a:r>
              <a:rPr lang="en-US" sz="1400" dirty="0">
                <a:latin typeface="+mn-lt"/>
              </a:rPr>
              <a:t>[8] T. Kelley and e. al, "Recent progress in organic electronics: materials, devices, and processes," </a:t>
            </a:r>
            <a:r>
              <a:rPr lang="en-US" sz="1400" i="1" dirty="0">
                <a:latin typeface="+mn-lt"/>
              </a:rPr>
              <a:t>Chem. Mater</a:t>
            </a:r>
            <a:r>
              <a:rPr lang="en-US" sz="1400" dirty="0">
                <a:latin typeface="+mn-lt"/>
              </a:rPr>
              <a:t>, vol. 16, no. 23, pp. 4413-4422, 2004.</a:t>
            </a:r>
          </a:p>
          <a:p>
            <a:pPr fontAlgn="auto">
              <a:spcBef>
                <a:spcPts val="0"/>
              </a:spcBef>
              <a:spcAft>
                <a:spcPts val="0"/>
              </a:spcAft>
              <a:buFont typeface="Arial" charset="0"/>
              <a:buChar char="•"/>
              <a:defRPr/>
            </a:pPr>
            <a:endParaRPr lang="en-CA" sz="2400" b="1" i="1" dirty="0">
              <a:solidFill>
                <a:srgbClr val="FF0000"/>
              </a:solidFill>
              <a:latin typeface="+mn-lt"/>
            </a:endParaRPr>
          </a:p>
          <a:p>
            <a:pPr fontAlgn="auto">
              <a:spcBef>
                <a:spcPts val="0"/>
              </a:spcBef>
              <a:spcAft>
                <a:spcPts val="0"/>
              </a:spcAft>
              <a:buFont typeface="Arial" charset="0"/>
              <a:buChar char="•"/>
              <a:defRPr/>
            </a:pPr>
            <a:endParaRPr lang="en-US" sz="2400" dirty="0">
              <a:solidFill>
                <a:srgbClr val="000000"/>
              </a:solidFill>
              <a:latin typeface="+mj-lt"/>
            </a:endParaRPr>
          </a:p>
        </p:txBody>
      </p:sp>
      <p:sp>
        <p:nvSpPr>
          <p:cNvPr id="15365"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9CB45A6E-78F3-4433-A67A-CE9BC6AEEDF3}" type="slidenum">
              <a:rPr lang="en-CA" sz="1200" b="1">
                <a:solidFill>
                  <a:schemeClr val="bg1"/>
                </a:solidFill>
                <a:latin typeface="Calibri" pitchFamily="34" charset="0"/>
              </a:rPr>
              <a:pPr algn="ctr"/>
              <a:t>13</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pic>
        <p:nvPicPr>
          <p:cNvPr id="16387" name="Picture 7"/>
          <p:cNvPicPr>
            <a:picLocks noChangeAspect="1" noChangeArrowheads="1"/>
          </p:cNvPicPr>
          <p:nvPr/>
        </p:nvPicPr>
        <p:blipFill>
          <a:blip r:embed="rId4"/>
          <a:srcRect/>
          <a:stretch>
            <a:fillRect/>
          </a:stretch>
        </p:blipFill>
        <p:spPr bwMode="auto">
          <a:xfrm>
            <a:off x="142875" y="1500188"/>
            <a:ext cx="8726488" cy="923925"/>
          </a:xfrm>
          <a:prstGeom prst="rect">
            <a:avLst/>
          </a:prstGeom>
          <a:noFill/>
          <a:ln w="9525">
            <a:noFill/>
            <a:miter lim="800000"/>
            <a:headEnd/>
            <a:tailEnd/>
          </a:ln>
        </p:spPr>
      </p:pic>
      <p:sp>
        <p:nvSpPr>
          <p:cNvPr id="16388" name="TextBox 7"/>
          <p:cNvSpPr txBox="1">
            <a:spLocks noChangeArrowheads="1"/>
          </p:cNvSpPr>
          <p:nvPr/>
        </p:nvSpPr>
        <p:spPr bwMode="auto">
          <a:xfrm>
            <a:off x="428625" y="1571625"/>
            <a:ext cx="8093075" cy="2052638"/>
          </a:xfrm>
          <a:prstGeom prst="rect">
            <a:avLst/>
          </a:prstGeom>
          <a:noFill/>
          <a:ln w="9525">
            <a:noFill/>
            <a:miter lim="800000"/>
            <a:headEnd/>
            <a:tailEnd/>
          </a:ln>
        </p:spPr>
        <p:txBody>
          <a:bodyPr lIns="82296" tIns="41148" rIns="82296" bIns="41148">
            <a:spAutoFit/>
          </a:bodyPr>
          <a:lstStyle/>
          <a:p>
            <a:pPr algn="ctr"/>
            <a:r>
              <a:rPr lang="en-US" sz="3200">
                <a:latin typeface="Calibri" pitchFamily="34" charset="0"/>
              </a:rPr>
              <a:t>Thank You</a:t>
            </a:r>
          </a:p>
          <a:p>
            <a:pPr algn="ctr"/>
            <a:endParaRPr lang="en-US" sz="3200">
              <a:latin typeface="Calibri" pitchFamily="34" charset="0"/>
            </a:endParaRPr>
          </a:p>
          <a:p>
            <a:pPr algn="ctr"/>
            <a:endParaRPr lang="en-US" sz="3200">
              <a:latin typeface="Calibri" pitchFamily="34" charset="0"/>
            </a:endParaRPr>
          </a:p>
          <a:p>
            <a:pPr algn="ctr"/>
            <a:r>
              <a:rPr lang="en-US" sz="3200">
                <a:latin typeface="Calibri" pitchFamily="34" charset="0"/>
              </a:rPr>
              <a:t>Questions?</a:t>
            </a:r>
          </a:p>
        </p:txBody>
      </p:sp>
      <p:sp>
        <p:nvSpPr>
          <p:cNvPr id="16389"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D60EA9B1-3551-4E41-BEEF-635302D7596A}" type="slidenum">
              <a:rPr lang="en-CA" sz="1200" b="1">
                <a:solidFill>
                  <a:schemeClr val="bg1"/>
                </a:solidFill>
                <a:latin typeface="Calibri" pitchFamily="34" charset="0"/>
              </a:rPr>
              <a:pPr algn="ctr"/>
              <a:t>14</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615113"/>
            <a:ext cx="1905000" cy="457200"/>
          </a:xfrm>
          <a:prstGeom prst="rect">
            <a:avLst/>
          </a:prstGeom>
          <a:noFill/>
          <a:ln w="12700">
            <a:noFill/>
            <a:miter lim="800000"/>
            <a:headEnd/>
            <a:tailEnd/>
          </a:ln>
        </p:spPr>
        <p:txBody>
          <a:bodyPr wrap="none" anchor="ctr"/>
          <a:lstStyle/>
          <a:p>
            <a:pPr algn="ctr"/>
            <a:endParaRPr lang="en-CA">
              <a:latin typeface="Arial Narrow" pitchFamily="34" charset="0"/>
            </a:endParaRPr>
          </a:p>
        </p:txBody>
      </p:sp>
      <p:sp>
        <p:nvSpPr>
          <p:cNvPr id="7169" name="Rectangle 1"/>
          <p:cNvSpPr>
            <a:spLocks noChangeArrowheads="1"/>
          </p:cNvSpPr>
          <p:nvPr/>
        </p:nvSpPr>
        <p:spPr bwMode="auto">
          <a:xfrm>
            <a:off x="214313" y="1527175"/>
            <a:ext cx="8715375" cy="3052763"/>
          </a:xfrm>
          <a:prstGeom prst="rect">
            <a:avLst/>
          </a:prstGeom>
          <a:solidFill>
            <a:srgbClr val="FFFFFF"/>
          </a:solidFill>
          <a:ln w="9525">
            <a:noFill/>
            <a:miter lim="800000"/>
            <a:headEnd/>
            <a:tailEnd/>
          </a:ln>
          <a:effectLst/>
        </p:spPr>
        <p:txBody>
          <a:bodyPr anchor="ctr">
            <a:spAutoFit/>
          </a:bodyPr>
          <a:lstStyle/>
          <a:p>
            <a:pPr lvl="1" indent="-342900" fontAlgn="auto">
              <a:lnSpc>
                <a:spcPct val="95000"/>
              </a:lnSpc>
              <a:spcBef>
                <a:spcPts val="0"/>
              </a:spcBef>
              <a:spcAft>
                <a:spcPts val="1200"/>
              </a:spcAft>
              <a:buClr>
                <a:srgbClr val="FF0000"/>
              </a:buClr>
              <a:buSzPct val="100000"/>
              <a:buFontTx/>
              <a:buChar char="•"/>
              <a:defRPr/>
            </a:pPr>
            <a:r>
              <a:rPr lang="en-US" sz="2400" b="1" i="1" dirty="0">
                <a:solidFill>
                  <a:srgbClr val="FF0000"/>
                </a:solidFill>
                <a:latin typeface="+mn-lt"/>
              </a:rPr>
              <a:t>Background</a:t>
            </a:r>
            <a:endParaRPr lang="en-US" sz="2400" dirty="0">
              <a:solidFill>
                <a:srgbClr val="000000"/>
              </a:solidFill>
              <a:latin typeface="+mn-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latin typeface="+mj-lt"/>
              </a:rPr>
              <a:t>ORFIDs work similar to Si RFIDs</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CA" dirty="0">
                <a:latin typeface="+mj-lt"/>
              </a:rPr>
              <a:t>Antenna + Chip + Package + Tag Reader</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CA" dirty="0">
                <a:latin typeface="+mj-lt"/>
              </a:rPr>
              <a:t>Reader broadcasts RF signal that powers chip, chip sends ID back to reader, all through induction at antenna</a:t>
            </a:r>
            <a:endParaRPr lang="en-US" dirty="0">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latin typeface="+mj-lt"/>
              </a:rPr>
              <a:t>No major changes in operation, but circuitry is different</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CA" dirty="0">
                <a:latin typeface="+mj-lt"/>
              </a:rPr>
              <a:t>No organic CMOS (right now)</a:t>
            </a:r>
            <a:endParaRPr lang="en-US" dirty="0">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latin typeface="+mj-lt"/>
              </a:rPr>
              <a:t>Large amount of research on ORFIDs started in 2004/2005</a:t>
            </a: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latin typeface="+mj-lt"/>
              </a:rPr>
              <a:t>Pentacene, printed or evaporated</a:t>
            </a:r>
          </a:p>
        </p:txBody>
      </p:sp>
      <p:pic>
        <p:nvPicPr>
          <p:cNvPr id="4100" name="Picture 2"/>
          <p:cNvPicPr>
            <a:picLocks noChangeAspect="1" noChangeArrowheads="1"/>
          </p:cNvPicPr>
          <p:nvPr/>
        </p:nvPicPr>
        <p:blipFill>
          <a:blip r:embed="rId3"/>
          <a:srcRect/>
          <a:stretch>
            <a:fillRect/>
          </a:stretch>
        </p:blipFill>
        <p:spPr bwMode="auto">
          <a:xfrm>
            <a:off x="357188" y="4714875"/>
            <a:ext cx="3275012" cy="1857375"/>
          </a:xfrm>
          <a:prstGeom prst="rect">
            <a:avLst/>
          </a:prstGeom>
          <a:noFill/>
          <a:ln w="9525">
            <a:noFill/>
            <a:miter lim="800000"/>
            <a:headEnd/>
            <a:tailEnd/>
          </a:ln>
        </p:spPr>
      </p:pic>
      <p:pic>
        <p:nvPicPr>
          <p:cNvPr id="4101" name="Picture 5"/>
          <p:cNvPicPr>
            <a:picLocks noChangeAspect="1" noChangeArrowheads="1"/>
          </p:cNvPicPr>
          <p:nvPr/>
        </p:nvPicPr>
        <p:blipFill>
          <a:blip r:embed="rId4"/>
          <a:srcRect t="2805"/>
          <a:stretch>
            <a:fillRect/>
          </a:stretch>
        </p:blipFill>
        <p:spPr bwMode="auto">
          <a:xfrm>
            <a:off x="5865813" y="4286250"/>
            <a:ext cx="2697162" cy="2405063"/>
          </a:xfrm>
          <a:prstGeom prst="rect">
            <a:avLst/>
          </a:prstGeom>
          <a:noFill/>
          <a:ln w="9525">
            <a:noFill/>
            <a:miter lim="800000"/>
            <a:headEnd/>
            <a:tailEnd/>
          </a:ln>
        </p:spPr>
      </p:pic>
      <p:sp>
        <p:nvSpPr>
          <p:cNvPr id="4102" name="TextBox 9"/>
          <p:cNvSpPr txBox="1">
            <a:spLocks noChangeArrowheads="1"/>
          </p:cNvSpPr>
          <p:nvPr/>
        </p:nvSpPr>
        <p:spPr bwMode="auto">
          <a:xfrm>
            <a:off x="3857625" y="4786313"/>
            <a:ext cx="857250" cy="307975"/>
          </a:xfrm>
          <a:prstGeom prst="rect">
            <a:avLst/>
          </a:prstGeom>
          <a:noFill/>
          <a:ln w="3175">
            <a:solidFill>
              <a:schemeClr val="tx1"/>
            </a:solidFill>
            <a:miter lim="800000"/>
            <a:headEnd/>
            <a:tailEnd/>
          </a:ln>
        </p:spPr>
        <p:txBody>
          <a:bodyPr>
            <a:spAutoFit/>
          </a:bodyPr>
          <a:lstStyle/>
          <a:p>
            <a:r>
              <a:rPr lang="en-US" sz="1400">
                <a:latin typeface="Calibri" pitchFamily="34" charset="0"/>
              </a:rPr>
              <a:t>Antenna</a:t>
            </a:r>
          </a:p>
        </p:txBody>
      </p:sp>
      <p:sp>
        <p:nvSpPr>
          <p:cNvPr id="4103" name="TextBox 10"/>
          <p:cNvSpPr txBox="1">
            <a:spLocks noChangeArrowheads="1"/>
          </p:cNvSpPr>
          <p:nvPr/>
        </p:nvSpPr>
        <p:spPr bwMode="auto">
          <a:xfrm>
            <a:off x="4000500" y="5643563"/>
            <a:ext cx="571500" cy="307975"/>
          </a:xfrm>
          <a:prstGeom prst="rect">
            <a:avLst/>
          </a:prstGeom>
          <a:noFill/>
          <a:ln w="3175">
            <a:solidFill>
              <a:schemeClr val="tx1"/>
            </a:solidFill>
            <a:miter lim="800000"/>
            <a:headEnd/>
            <a:tailEnd/>
          </a:ln>
        </p:spPr>
        <p:txBody>
          <a:bodyPr>
            <a:spAutoFit/>
          </a:bodyPr>
          <a:lstStyle/>
          <a:p>
            <a:r>
              <a:rPr lang="en-US" sz="1400">
                <a:latin typeface="Calibri" pitchFamily="34" charset="0"/>
              </a:rPr>
              <a:t>Chip</a:t>
            </a:r>
          </a:p>
        </p:txBody>
      </p:sp>
      <p:cxnSp>
        <p:nvCxnSpPr>
          <p:cNvPr id="13" name="Straight Arrow Connector 12"/>
          <p:cNvCxnSpPr>
            <a:stCxn id="4102" idx="1"/>
          </p:cNvCxnSpPr>
          <p:nvPr/>
        </p:nvCxnSpPr>
        <p:spPr>
          <a:xfrm rot="10800000" flipV="1">
            <a:off x="2071688" y="4940300"/>
            <a:ext cx="1785937" cy="2746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4103" idx="1"/>
          </p:cNvCxnSpPr>
          <p:nvPr/>
        </p:nvCxnSpPr>
        <p:spPr>
          <a:xfrm rot="10800000">
            <a:off x="1571625" y="5572125"/>
            <a:ext cx="2428875" cy="2254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615113"/>
            <a:ext cx="1905000" cy="457200"/>
          </a:xfrm>
          <a:prstGeom prst="rect">
            <a:avLst/>
          </a:prstGeom>
          <a:noFill/>
          <a:ln w="12700">
            <a:noFill/>
            <a:miter lim="800000"/>
            <a:headEnd/>
            <a:tailEnd/>
          </a:ln>
        </p:spPr>
        <p:txBody>
          <a:bodyPr wrap="none" anchor="ctr"/>
          <a:lstStyle/>
          <a:p>
            <a:pPr algn="ctr"/>
            <a:endParaRPr lang="en-CA">
              <a:latin typeface="Arial Narrow" pitchFamily="34" charset="0"/>
            </a:endParaRPr>
          </a:p>
        </p:txBody>
      </p:sp>
      <p:sp>
        <p:nvSpPr>
          <p:cNvPr id="7169" name="Rectangle 1"/>
          <p:cNvSpPr>
            <a:spLocks noChangeArrowheads="1"/>
          </p:cNvSpPr>
          <p:nvPr/>
        </p:nvSpPr>
        <p:spPr bwMode="auto">
          <a:xfrm>
            <a:off x="214313" y="1373188"/>
            <a:ext cx="8715375" cy="4214812"/>
          </a:xfrm>
          <a:prstGeom prst="rect">
            <a:avLst/>
          </a:prstGeom>
          <a:solidFill>
            <a:srgbClr val="FFFFFF"/>
          </a:solidFill>
          <a:ln w="9525">
            <a:noFill/>
            <a:miter lim="800000"/>
            <a:headEnd/>
            <a:tailEnd/>
          </a:ln>
          <a:effectLst/>
        </p:spPr>
        <p:txBody>
          <a:bodyPr anchor="ctr">
            <a:spAutoFit/>
          </a:bodyPr>
          <a:lstStyle/>
          <a:p>
            <a:pPr lvl="1" indent="-342900" fontAlgn="auto">
              <a:lnSpc>
                <a:spcPct val="95000"/>
              </a:lnSpc>
              <a:spcBef>
                <a:spcPts val="0"/>
              </a:spcBef>
              <a:spcAft>
                <a:spcPts val="0"/>
              </a:spcAft>
              <a:buClr>
                <a:srgbClr val="FF0000"/>
              </a:buClr>
              <a:buSzPct val="100000"/>
              <a:buFontTx/>
              <a:buChar char="•"/>
              <a:defRPr/>
            </a:pPr>
            <a:r>
              <a:rPr lang="en-US" sz="2400" b="1" i="1" dirty="0">
                <a:solidFill>
                  <a:srgbClr val="FF0000"/>
                </a:solidFill>
                <a:latin typeface="+mn-lt"/>
              </a:rPr>
              <a:t>Key Requirements</a:t>
            </a:r>
            <a:br>
              <a:rPr lang="en-US" sz="2400" b="1" i="1" dirty="0">
                <a:solidFill>
                  <a:srgbClr val="FF0000"/>
                </a:solidFill>
                <a:latin typeface="+mn-lt"/>
              </a:rPr>
            </a:br>
            <a:endParaRPr lang="en-US" sz="2400" dirty="0">
              <a:latin typeface="+mn-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Very fast switching speed (in MHz range)</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Currently at 135 KHz, very latest developments demonstrate </a:t>
            </a:r>
            <a:r>
              <a:rPr lang="en-US" b="1" dirty="0">
                <a:solidFill>
                  <a:srgbClr val="000000"/>
                </a:solidFill>
                <a:latin typeface="+mj-lt"/>
              </a:rPr>
              <a:t>13.56 MHz</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Need this for item-level RFID labeling (main ORFID market)</a:t>
            </a:r>
            <a:br>
              <a:rPr lang="en-US" dirty="0">
                <a:solidFill>
                  <a:srgbClr val="000000"/>
                </a:solidFill>
                <a:latin typeface="+mj-lt"/>
              </a:rPr>
            </a:br>
            <a:endParaRPr lang="en-US" dirty="0">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Long shelf life</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Stability of pentacene (~1-2 years)</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Threshold voltage shifts over time, affects lifetime</a:t>
            </a:r>
            <a:br>
              <a:rPr lang="en-US" dirty="0">
                <a:solidFill>
                  <a:srgbClr val="000000"/>
                </a:solidFill>
                <a:latin typeface="+mj-lt"/>
              </a:rPr>
            </a:br>
            <a:endParaRPr lang="en-US" dirty="0">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Low cost of fabrication</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1-2 cents per RFID tag required</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Low cost achieved by printing</a:t>
            </a:r>
          </a:p>
          <a:p>
            <a:pPr marL="1314450" lvl="3" indent="-285750" fontAlgn="auto">
              <a:lnSpc>
                <a:spcPct val="95000"/>
              </a:lnSpc>
              <a:spcBef>
                <a:spcPts val="0"/>
              </a:spcBef>
              <a:spcAft>
                <a:spcPts val="0"/>
              </a:spcAft>
              <a:buClr>
                <a:srgbClr val="000000"/>
              </a:buClr>
              <a:buSzPct val="80000"/>
              <a:buFont typeface="Courier New" pitchFamily="49" charset="0"/>
              <a:buChar char="o"/>
              <a:defRPr/>
            </a:pPr>
            <a:endParaRPr lang="en-US" dirty="0">
              <a:solidFill>
                <a:srgbClr val="000000"/>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615113"/>
            <a:ext cx="1905000" cy="457200"/>
          </a:xfrm>
          <a:prstGeom prst="rect">
            <a:avLst/>
          </a:prstGeom>
          <a:noFill/>
          <a:ln w="12700">
            <a:noFill/>
            <a:miter lim="800000"/>
            <a:headEnd/>
            <a:tailEnd/>
          </a:ln>
        </p:spPr>
        <p:txBody>
          <a:bodyPr wrap="none" anchor="ctr"/>
          <a:lstStyle/>
          <a:p>
            <a:pPr algn="ctr"/>
            <a:endParaRPr lang="en-CA">
              <a:latin typeface="Arial Narrow" pitchFamily="34" charset="0"/>
            </a:endParaRPr>
          </a:p>
        </p:txBody>
      </p:sp>
      <p:sp>
        <p:nvSpPr>
          <p:cNvPr id="7169" name="Rectangle 1"/>
          <p:cNvSpPr>
            <a:spLocks noChangeArrowheads="1"/>
          </p:cNvSpPr>
          <p:nvPr/>
        </p:nvSpPr>
        <p:spPr bwMode="auto">
          <a:xfrm>
            <a:off x="214313" y="1643063"/>
            <a:ext cx="8715375" cy="5165725"/>
          </a:xfrm>
          <a:prstGeom prst="rect">
            <a:avLst/>
          </a:prstGeom>
          <a:solidFill>
            <a:srgbClr val="FFFFFF"/>
          </a:solidFill>
          <a:ln w="9525">
            <a:noFill/>
            <a:miter lim="800000"/>
            <a:headEnd/>
            <a:tailEnd/>
          </a:ln>
          <a:effectLst/>
        </p:spPr>
        <p:txBody>
          <a:bodyPr anchor="ctr">
            <a:spAutoFit/>
          </a:bodyPr>
          <a:lstStyle/>
          <a:p>
            <a:pPr marL="400050" lvl="1" indent="-285750" fontAlgn="auto">
              <a:lnSpc>
                <a:spcPct val="95000"/>
              </a:lnSpc>
              <a:spcBef>
                <a:spcPts val="0"/>
              </a:spcBef>
              <a:spcAft>
                <a:spcPts val="0"/>
              </a:spcAft>
              <a:buClr>
                <a:srgbClr val="FF0000"/>
              </a:buClr>
              <a:buSzPct val="80000"/>
              <a:buFont typeface="Arial" pitchFamily="34" charset="0"/>
              <a:buChar char="•"/>
              <a:defRPr/>
            </a:pPr>
            <a:r>
              <a:rPr lang="en-US" sz="2400" b="1" i="1" dirty="0">
                <a:solidFill>
                  <a:srgbClr val="FF0000"/>
                </a:solidFill>
                <a:latin typeface="+mn-lt"/>
              </a:rPr>
              <a:t>Technology and Applications Perspective</a:t>
            </a:r>
          </a:p>
          <a:p>
            <a:pPr marL="857250" lvl="2" indent="-285750" fontAlgn="auto">
              <a:lnSpc>
                <a:spcPct val="95000"/>
              </a:lnSpc>
              <a:spcBef>
                <a:spcPts val="0"/>
              </a:spcBef>
              <a:spcAft>
                <a:spcPts val="0"/>
              </a:spcAft>
              <a:buClr>
                <a:srgbClr val="000000"/>
              </a:buClr>
              <a:buSzPct val="80000"/>
              <a:buFont typeface="Courier New" pitchFamily="49" charset="0"/>
              <a:buChar char="o"/>
              <a:defRPr/>
            </a:pPr>
            <a:endParaRPr lang="en-US" sz="2000" b="1" i="1" dirty="0">
              <a:solidFill>
                <a:srgbClr val="FF0000"/>
              </a:solidFill>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Barrier: Carrier Mobility</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Needs to be high for 13.56 MHz</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Would like good order and stacking –</a:t>
            </a:r>
            <a:r>
              <a:rPr lang="en-US" i="1" dirty="0">
                <a:solidFill>
                  <a:srgbClr val="000000"/>
                </a:solidFill>
                <a:latin typeface="+mj-lt"/>
              </a:rPr>
              <a:t>pi-pi</a:t>
            </a:r>
            <a:r>
              <a:rPr lang="en-US" dirty="0">
                <a:solidFill>
                  <a:srgbClr val="000000"/>
                </a:solidFill>
                <a:latin typeface="+mj-lt"/>
              </a:rPr>
              <a:t> stacking, </a:t>
            </a:r>
            <a:r>
              <a:rPr lang="en-US" dirty="0" err="1">
                <a:solidFill>
                  <a:srgbClr val="000000"/>
                </a:solidFill>
                <a:latin typeface="+mn-lt"/>
              </a:rPr>
              <a:t>E</a:t>
            </a:r>
            <a:r>
              <a:rPr lang="en-US" baseline="-25000" dirty="0" err="1">
                <a:solidFill>
                  <a:srgbClr val="000000"/>
                </a:solidFill>
                <a:latin typeface="+mn-lt"/>
              </a:rPr>
              <a:t>g</a:t>
            </a:r>
            <a:r>
              <a:rPr lang="en-US" dirty="0">
                <a:solidFill>
                  <a:srgbClr val="000000"/>
                </a:solidFill>
                <a:latin typeface="+mn-lt"/>
              </a:rPr>
              <a:t> reduces</a:t>
            </a:r>
            <a:endParaRPr lang="en-US" dirty="0">
              <a:solidFill>
                <a:srgbClr val="000000"/>
              </a:solidFill>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Organic vs. Silicon</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10¢ for silicon RFIDs</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Need to go down to 1-2</a:t>
            </a:r>
            <a:r>
              <a:rPr lang="en-US" dirty="0">
                <a:solidFill>
                  <a:srgbClr val="000000"/>
                </a:solidFill>
                <a:latin typeface="+mn-lt"/>
              </a:rPr>
              <a:t>¢ </a:t>
            </a:r>
            <a:r>
              <a:rPr lang="en-US" dirty="0">
                <a:solidFill>
                  <a:srgbClr val="000000"/>
                </a:solidFill>
                <a:latin typeface="+mj-lt"/>
              </a:rPr>
              <a:t>– can only be achieved with cheap organics </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Low processing costs</a:t>
            </a: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Cost savings</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$3 billion for silicon foundry</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$1-10 million for organic printing facility</a:t>
            </a: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Alternatives</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traditional barcodes</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Silicon RFID</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magnetic attachments (retail stores)</a:t>
            </a:r>
          </a:p>
          <a:p>
            <a:pPr marL="857250" lvl="2" indent="-285750" fontAlgn="auto">
              <a:lnSpc>
                <a:spcPct val="95000"/>
              </a:lnSpc>
              <a:spcBef>
                <a:spcPts val="0"/>
              </a:spcBef>
              <a:spcAft>
                <a:spcPts val="0"/>
              </a:spcAft>
              <a:buClr>
                <a:srgbClr val="000000"/>
              </a:buClr>
              <a:buSzPct val="80000"/>
              <a:buFont typeface="Courier New" pitchFamily="49" charset="0"/>
              <a:buChar char="o"/>
              <a:defRPr/>
            </a:pPr>
            <a:endParaRPr lang="en-US" sz="2700" dirty="0">
              <a:solidFill>
                <a:srgbClr val="000000"/>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615113"/>
            <a:ext cx="1905000" cy="457200"/>
          </a:xfrm>
          <a:prstGeom prst="rect">
            <a:avLst/>
          </a:prstGeom>
          <a:noFill/>
          <a:ln w="12700">
            <a:noFill/>
            <a:miter lim="800000"/>
            <a:headEnd/>
            <a:tailEnd/>
          </a:ln>
        </p:spPr>
        <p:txBody>
          <a:bodyPr wrap="none" anchor="ctr"/>
          <a:lstStyle/>
          <a:p>
            <a:pPr algn="ctr"/>
            <a:endParaRPr lang="en-CA">
              <a:latin typeface="Arial Narrow" pitchFamily="34" charset="0"/>
            </a:endParaRPr>
          </a:p>
        </p:txBody>
      </p:sp>
      <p:sp>
        <p:nvSpPr>
          <p:cNvPr id="7169" name="Rectangle 1"/>
          <p:cNvSpPr>
            <a:spLocks noChangeArrowheads="1"/>
          </p:cNvSpPr>
          <p:nvPr/>
        </p:nvSpPr>
        <p:spPr bwMode="auto">
          <a:xfrm>
            <a:off x="428625" y="1603375"/>
            <a:ext cx="8572500" cy="4772025"/>
          </a:xfrm>
          <a:prstGeom prst="rect">
            <a:avLst/>
          </a:prstGeom>
          <a:solidFill>
            <a:srgbClr val="FFFFFF"/>
          </a:solidFill>
          <a:ln w="9525">
            <a:noFill/>
            <a:miter lim="800000"/>
            <a:headEnd/>
            <a:tailEnd/>
          </a:ln>
          <a:effectLst/>
        </p:spPr>
        <p:txBody>
          <a:bodyPr anchor="ctr">
            <a:spAutoFit/>
          </a:bodyPr>
          <a:lstStyle/>
          <a:p>
            <a:pPr lvl="1" indent="-342900" fontAlgn="auto">
              <a:lnSpc>
                <a:spcPct val="95000"/>
              </a:lnSpc>
              <a:spcBef>
                <a:spcPts val="0"/>
              </a:spcBef>
              <a:spcAft>
                <a:spcPts val="0"/>
              </a:spcAft>
              <a:buClr>
                <a:srgbClr val="FF0000"/>
              </a:buClr>
              <a:buSzPct val="100000"/>
              <a:buFontTx/>
              <a:buChar char="•"/>
              <a:defRPr/>
            </a:pPr>
            <a:r>
              <a:rPr lang="en-US" sz="2400" b="1" i="1" dirty="0">
                <a:solidFill>
                  <a:srgbClr val="FF0000"/>
                </a:solidFill>
                <a:latin typeface="+mn-lt"/>
              </a:rPr>
              <a:t>Key Aspects of Technical Design: Key Requirements</a:t>
            </a:r>
            <a:endParaRPr lang="en-US" sz="2400" dirty="0">
              <a:latin typeface="+mn-lt"/>
            </a:endParaRPr>
          </a:p>
          <a:p>
            <a:pPr marL="857250" lvl="2" indent="-285750" fontAlgn="auto">
              <a:lnSpc>
                <a:spcPct val="95000"/>
              </a:lnSpc>
              <a:spcBef>
                <a:spcPts val="0"/>
              </a:spcBef>
              <a:spcAft>
                <a:spcPts val="0"/>
              </a:spcAft>
              <a:buClr>
                <a:srgbClr val="000000"/>
              </a:buClr>
              <a:buSzPct val="100000"/>
              <a:buFont typeface="Courier New" pitchFamily="49" charset="0"/>
              <a:buChar char=" "/>
              <a:defRPr/>
            </a:pPr>
            <a:endParaRPr lang="en-US" sz="2000" dirty="0">
              <a:solidFill>
                <a:srgbClr val="000000"/>
              </a:solidFill>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Operating frequency</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13.56 MHz</a:t>
            </a:r>
          </a:p>
          <a:p>
            <a:pPr marL="857250" lvl="2"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Mobility</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Pentacene: 0.1-1 cm</a:t>
            </a:r>
            <a:r>
              <a:rPr lang="en-US" baseline="30000" dirty="0">
                <a:solidFill>
                  <a:srgbClr val="000000"/>
                </a:solidFill>
                <a:latin typeface="+mj-lt"/>
              </a:rPr>
              <a:t>2</a:t>
            </a:r>
            <a:r>
              <a:rPr lang="en-US" dirty="0">
                <a:solidFill>
                  <a:srgbClr val="000000"/>
                </a:solidFill>
                <a:latin typeface="+mj-lt"/>
              </a:rPr>
              <a:t>/V-s</a:t>
            </a:r>
          </a:p>
          <a:p>
            <a:pPr marL="857250" lvl="2"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Operating voltage</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Currently 10-20 V </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But need 3-5 V</a:t>
            </a:r>
          </a:p>
          <a:p>
            <a:pPr marL="857250" lvl="2"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marL="857250" lvl="2"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Cost</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1-2¢</a:t>
            </a:r>
          </a:p>
          <a:p>
            <a:pPr marL="1314450" lvl="3"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Higher than typical barcodes, but more savings down the line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sp>
        <p:nvSpPr>
          <p:cNvPr id="7174" name="TextBox 8"/>
          <p:cNvSpPr txBox="1">
            <a:spLocks noChangeArrowheads="1"/>
          </p:cNvSpPr>
          <p:nvPr/>
        </p:nvSpPr>
        <p:spPr bwMode="auto">
          <a:xfrm>
            <a:off x="571500" y="1428750"/>
            <a:ext cx="8023225" cy="6854825"/>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charset="0"/>
              <a:buChar char="•"/>
              <a:defRPr/>
            </a:pPr>
            <a:r>
              <a:rPr lang="en-US" sz="2400" b="1" i="1" dirty="0">
                <a:solidFill>
                  <a:srgbClr val="FF0000"/>
                </a:solidFill>
                <a:latin typeface="+mn-lt"/>
              </a:rPr>
              <a:t>  Key Aspects of Technical Design: Materials</a:t>
            </a:r>
          </a:p>
          <a:p>
            <a:pPr fontAlgn="auto">
              <a:spcBef>
                <a:spcPts val="0"/>
              </a:spcBef>
              <a:spcAft>
                <a:spcPts val="0"/>
              </a:spcAft>
              <a:defRPr/>
            </a:pPr>
            <a:endParaRPr lang="en-US" sz="2400" b="1" i="1" dirty="0">
              <a:solidFill>
                <a:srgbClr val="FF0000"/>
              </a:solidFill>
              <a:latin typeface="+mn-lt"/>
            </a:endParaRPr>
          </a:p>
          <a:p>
            <a:pPr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Semiconductor:</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Pentacene: mobility close to a-Si, many processing options, commercially available, can functionalized for solution printing</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err="1">
                <a:solidFill>
                  <a:srgbClr val="000000"/>
                </a:solidFill>
                <a:latin typeface="+mj-lt"/>
              </a:rPr>
              <a:t>Oligiothiophenes</a:t>
            </a:r>
            <a:r>
              <a:rPr lang="en-US" dirty="0">
                <a:solidFill>
                  <a:srgbClr val="000000"/>
                </a:solidFill>
                <a:latin typeface="+mj-lt"/>
              </a:rPr>
              <a:t>: Poly3-Hexylthiophene (P3HT), </a:t>
            </a:r>
            <a:r>
              <a:rPr lang="en-US" dirty="0" err="1">
                <a:solidFill>
                  <a:srgbClr val="000000"/>
                </a:solidFill>
                <a:latin typeface="+mj-lt"/>
              </a:rPr>
              <a:t>Fluorene</a:t>
            </a:r>
            <a:r>
              <a:rPr lang="en-US" dirty="0">
                <a:solidFill>
                  <a:srgbClr val="000000"/>
                </a:solidFill>
                <a:latin typeface="+mj-lt"/>
              </a:rPr>
              <a:t>-co-</a:t>
            </a:r>
            <a:r>
              <a:rPr lang="en-US" dirty="0" err="1">
                <a:solidFill>
                  <a:srgbClr val="000000"/>
                </a:solidFill>
                <a:latin typeface="+mj-lt"/>
              </a:rPr>
              <a:t>Bithiophene</a:t>
            </a:r>
            <a:r>
              <a:rPr lang="en-US" dirty="0">
                <a:solidFill>
                  <a:srgbClr val="000000"/>
                </a:solidFill>
                <a:latin typeface="+mj-lt"/>
              </a:rPr>
              <a:t> (F8T2)</a:t>
            </a:r>
          </a:p>
          <a:p>
            <a:pPr lvl="2" indent="-285750" fontAlgn="auto">
              <a:lnSpc>
                <a:spcPct val="95000"/>
              </a:lnSpc>
              <a:spcBef>
                <a:spcPts val="0"/>
              </a:spcBef>
              <a:spcAft>
                <a:spcPts val="0"/>
              </a:spcAft>
              <a:buClr>
                <a:srgbClr val="000000"/>
              </a:buClr>
              <a:buSzPct val="80000"/>
              <a:buFont typeface="Courier New" pitchFamily="49" charset="0"/>
              <a:buChar char="o"/>
              <a:defRPr/>
            </a:pPr>
            <a:endParaRPr lang="en-US"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Oxides:</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PMMA, PVP, soluble </a:t>
            </a:r>
            <a:r>
              <a:rPr lang="en-US" dirty="0" err="1">
                <a:solidFill>
                  <a:srgbClr val="000000"/>
                </a:solidFill>
                <a:latin typeface="+mj-lt"/>
              </a:rPr>
              <a:t>inorganics</a:t>
            </a:r>
            <a:endParaRPr lang="en-US" dirty="0">
              <a:solidFill>
                <a:srgbClr val="000000"/>
              </a:solidFill>
              <a:latin typeface="+mj-lt"/>
            </a:endParaRPr>
          </a:p>
          <a:p>
            <a:pPr lvl="2" indent="-285750" fontAlgn="auto">
              <a:lnSpc>
                <a:spcPct val="95000"/>
              </a:lnSpc>
              <a:spcBef>
                <a:spcPts val="0"/>
              </a:spcBef>
              <a:spcAft>
                <a:spcPts val="0"/>
              </a:spcAft>
              <a:buClr>
                <a:srgbClr val="000000"/>
              </a:buClr>
              <a:buSzPct val="80000"/>
              <a:buFont typeface="Courier New" pitchFamily="49" charset="0"/>
              <a:buChar char="o"/>
              <a:defRPr/>
            </a:pPr>
            <a:endParaRPr lang="en-US" sz="20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Contacts:</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PEDOT/PSS, PANI, Au/Pt Nanoparticles</a:t>
            </a:r>
          </a:p>
          <a:p>
            <a:pPr lvl="2" indent="-285750" fontAlgn="auto">
              <a:lnSpc>
                <a:spcPct val="95000"/>
              </a:lnSpc>
              <a:spcBef>
                <a:spcPts val="0"/>
              </a:spcBef>
              <a:spcAft>
                <a:spcPts val="0"/>
              </a:spcAft>
              <a:buClr>
                <a:srgbClr val="000000"/>
              </a:buClr>
              <a:buSzPct val="80000"/>
              <a:buFont typeface="Courier New" pitchFamily="49" charset="0"/>
              <a:buChar char="o"/>
              <a:defRPr/>
            </a:pPr>
            <a:endParaRPr lang="en-US"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Substrates:</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Polyester, </a:t>
            </a:r>
            <a:r>
              <a:rPr lang="en-US" dirty="0" err="1">
                <a:solidFill>
                  <a:srgbClr val="000000"/>
                </a:solidFill>
                <a:latin typeface="+mj-lt"/>
              </a:rPr>
              <a:t>polyimides</a:t>
            </a:r>
            <a:r>
              <a:rPr lang="en-US" dirty="0">
                <a:solidFill>
                  <a:srgbClr val="000000"/>
                </a:solidFill>
                <a:latin typeface="+mj-lt"/>
              </a:rPr>
              <a:t>, paper</a:t>
            </a:r>
          </a:p>
          <a:p>
            <a:pPr lvl="2" fontAlgn="auto">
              <a:spcBef>
                <a:spcPts val="0"/>
              </a:spcBef>
              <a:spcAft>
                <a:spcPts val="0"/>
              </a:spcAft>
              <a:buFont typeface="Arial" charset="0"/>
              <a:buChar char="•"/>
              <a:defRPr/>
            </a:pPr>
            <a:endParaRPr lang="en-US" dirty="0">
              <a:latin typeface="+mn-lt"/>
            </a:endParaRPr>
          </a:p>
          <a:p>
            <a:pPr lvl="1" fontAlgn="auto">
              <a:spcBef>
                <a:spcPts val="0"/>
              </a:spcBef>
              <a:spcAft>
                <a:spcPts val="0"/>
              </a:spcAft>
              <a:defRPr/>
            </a:pPr>
            <a:endParaRPr lang="en-US" dirty="0">
              <a:latin typeface="+mn-lt"/>
            </a:endParaRPr>
          </a:p>
          <a:p>
            <a:pPr fontAlgn="auto">
              <a:spcBef>
                <a:spcPts val="0"/>
              </a:spcBef>
              <a:spcAft>
                <a:spcPts val="0"/>
              </a:spcAft>
              <a:buFont typeface="Arial" charset="0"/>
              <a:buChar char="•"/>
              <a:defRPr/>
            </a:pPr>
            <a:endParaRPr lang="en-US" dirty="0">
              <a:latin typeface="+mn-lt"/>
            </a:endParaRPr>
          </a:p>
          <a:p>
            <a:pPr lvl="1" fontAlgn="auto">
              <a:spcBef>
                <a:spcPts val="0"/>
              </a:spcBef>
              <a:spcAft>
                <a:spcPts val="0"/>
              </a:spcAft>
              <a:buFont typeface="Arial" charset="0"/>
              <a:buChar char="•"/>
              <a:defRPr/>
            </a:pPr>
            <a:endParaRPr lang="en-US" dirty="0">
              <a:latin typeface="+mn-lt"/>
              <a:sym typeface="Wingdings" pitchFamily="2" charset="2"/>
            </a:endParaRPr>
          </a:p>
          <a:p>
            <a:pPr lvl="1" fontAlgn="auto">
              <a:spcBef>
                <a:spcPts val="0"/>
              </a:spcBef>
              <a:spcAft>
                <a:spcPts val="0"/>
              </a:spcAft>
              <a:buFont typeface="Arial" charset="0"/>
              <a:buChar char="•"/>
              <a:defRPr/>
            </a:pPr>
            <a:endParaRPr lang="en-US" dirty="0">
              <a:latin typeface="+mn-lt"/>
            </a:endParaRPr>
          </a:p>
          <a:p>
            <a:pPr lvl="1" fontAlgn="auto">
              <a:spcBef>
                <a:spcPts val="0"/>
              </a:spcBef>
              <a:spcAft>
                <a:spcPts val="0"/>
              </a:spcAft>
              <a:buFont typeface="Arial" charset="0"/>
              <a:buChar char="•"/>
              <a:defRPr/>
            </a:pPr>
            <a:endParaRPr lang="en-US" dirty="0">
              <a:latin typeface="+mn-lt"/>
            </a:endParaRPr>
          </a:p>
          <a:p>
            <a:pPr lvl="1" fontAlgn="auto">
              <a:spcBef>
                <a:spcPts val="0"/>
              </a:spcBef>
              <a:spcAft>
                <a:spcPts val="0"/>
              </a:spcAft>
              <a:buFont typeface="Arial" charset="0"/>
              <a:buChar char="•"/>
              <a:defRPr/>
            </a:pPr>
            <a:endParaRPr lang="en-US" dirty="0">
              <a:latin typeface="+mn-lt"/>
            </a:endParaRPr>
          </a:p>
        </p:txBody>
      </p:sp>
      <p:pic>
        <p:nvPicPr>
          <p:cNvPr id="8196" name="Picture 9"/>
          <p:cNvPicPr>
            <a:picLocks noChangeAspect="1" noChangeArrowheads="1"/>
          </p:cNvPicPr>
          <p:nvPr/>
        </p:nvPicPr>
        <p:blipFill>
          <a:blip r:embed="rId4"/>
          <a:srcRect/>
          <a:stretch>
            <a:fillRect/>
          </a:stretch>
        </p:blipFill>
        <p:spPr bwMode="auto">
          <a:xfrm>
            <a:off x="5214938" y="3643313"/>
            <a:ext cx="3805237" cy="1714500"/>
          </a:xfrm>
          <a:prstGeom prst="rect">
            <a:avLst/>
          </a:prstGeom>
          <a:noFill/>
          <a:ln w="9525">
            <a:noFill/>
            <a:miter lim="800000"/>
            <a:headEnd/>
            <a:tailEnd/>
          </a:ln>
        </p:spPr>
      </p:pic>
      <p:sp>
        <p:nvSpPr>
          <p:cNvPr id="8197"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00C0CE63-4AAD-4DDF-A194-C21051412908}" type="slidenum">
              <a:rPr lang="en-CA" sz="1200" b="1">
                <a:solidFill>
                  <a:schemeClr val="bg1"/>
                </a:solidFill>
                <a:latin typeface="Calibri" pitchFamily="34" charset="0"/>
              </a:rPr>
              <a:pPr algn="ctr"/>
              <a:t>6</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sp>
        <p:nvSpPr>
          <p:cNvPr id="8198" name="TextBox 10"/>
          <p:cNvSpPr txBox="1">
            <a:spLocks noChangeArrowheads="1"/>
          </p:cNvSpPr>
          <p:nvPr/>
        </p:nvSpPr>
        <p:spPr bwMode="auto">
          <a:xfrm>
            <a:off x="642938" y="1643063"/>
            <a:ext cx="7680325" cy="4062412"/>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pitchFamily="34" charset="0"/>
              <a:buChar char="•"/>
              <a:defRPr/>
            </a:pPr>
            <a:r>
              <a:rPr lang="en-US" sz="2400" b="1" i="1" dirty="0">
                <a:solidFill>
                  <a:srgbClr val="FF0000"/>
                </a:solidFill>
                <a:latin typeface="+mn-lt"/>
              </a:rPr>
              <a:t>   Key Aspects of Technical Design: Processes</a:t>
            </a:r>
          </a:p>
          <a:p>
            <a:pPr fontAlgn="auto">
              <a:spcBef>
                <a:spcPts val="0"/>
              </a:spcBef>
              <a:spcAft>
                <a:spcPts val="0"/>
              </a:spcAft>
              <a:defRPr/>
            </a:pPr>
            <a:endParaRPr lang="en-US" dirty="0">
              <a:latin typeface="+mn-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Vacuum deposition: </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highest mobility and purity, but cost similar to Si and low throughput (for pentacene)</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requires shadow mask</a:t>
            </a:r>
          </a:p>
          <a:p>
            <a:pPr lvl="2"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2"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2" indent="-285750" fontAlgn="auto">
              <a:lnSpc>
                <a:spcPct val="95000"/>
              </a:lnSpc>
              <a:spcBef>
                <a:spcPts val="0"/>
              </a:spcBef>
              <a:spcAft>
                <a:spcPts val="0"/>
              </a:spcAft>
              <a:buClr>
                <a:srgbClr val="000000"/>
              </a:buClr>
              <a:buSzPct val="80000"/>
              <a:defRPr/>
            </a:pPr>
            <a:endParaRPr lang="en-US" sz="24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Solution printing: </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Inkjet: parallel, cheap, poor resolution (30-40µm)</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Spin coating: cheap, but often needs </a:t>
            </a:r>
            <a:r>
              <a:rPr lang="en-US" dirty="0" err="1">
                <a:solidFill>
                  <a:srgbClr val="000000"/>
                </a:solidFill>
                <a:latin typeface="+mj-lt"/>
              </a:rPr>
              <a:t>photolitho</a:t>
            </a:r>
            <a:endParaRPr lang="en-US" dirty="0">
              <a:solidFill>
                <a:srgbClr val="000000"/>
              </a:solidFill>
              <a:latin typeface="+mj-lt"/>
            </a:endParaRP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Usually </a:t>
            </a:r>
            <a:r>
              <a:rPr lang="en-US" dirty="0" err="1">
                <a:solidFill>
                  <a:srgbClr val="000000"/>
                </a:solidFill>
                <a:latin typeface="+mj-lt"/>
              </a:rPr>
              <a:t>photolitho</a:t>
            </a:r>
            <a:r>
              <a:rPr lang="en-US" dirty="0">
                <a:solidFill>
                  <a:srgbClr val="000000"/>
                </a:solidFill>
                <a:latin typeface="+mj-lt"/>
              </a:rPr>
              <a:t> + inkjet + spin coating</a:t>
            </a:r>
          </a:p>
        </p:txBody>
      </p:sp>
      <p:pic>
        <p:nvPicPr>
          <p:cNvPr id="9220" name="Picture 2" descr="Intelvac Nanochrome"/>
          <p:cNvPicPr>
            <a:picLocks noChangeAspect="1" noChangeArrowheads="1"/>
          </p:cNvPicPr>
          <p:nvPr/>
        </p:nvPicPr>
        <p:blipFill>
          <a:blip r:embed="rId4"/>
          <a:srcRect/>
          <a:stretch>
            <a:fillRect/>
          </a:stretch>
        </p:blipFill>
        <p:spPr bwMode="auto">
          <a:xfrm>
            <a:off x="4786313" y="3000375"/>
            <a:ext cx="2451100" cy="1571625"/>
          </a:xfrm>
          <a:prstGeom prst="rect">
            <a:avLst/>
          </a:prstGeom>
          <a:noFill/>
          <a:ln w="9525">
            <a:noFill/>
            <a:miter lim="800000"/>
            <a:headEnd/>
            <a:tailEnd/>
          </a:ln>
        </p:spPr>
      </p:pic>
      <p:pic>
        <p:nvPicPr>
          <p:cNvPr id="9221" name="Picture 4" descr="http://www.ulvac.co.jp/litrex/img/picture142.jpg"/>
          <p:cNvPicPr>
            <a:picLocks noChangeAspect="1" noChangeArrowheads="1"/>
          </p:cNvPicPr>
          <p:nvPr/>
        </p:nvPicPr>
        <p:blipFill>
          <a:blip r:embed="rId5"/>
          <a:srcRect/>
          <a:stretch>
            <a:fillRect/>
          </a:stretch>
        </p:blipFill>
        <p:spPr bwMode="auto">
          <a:xfrm>
            <a:off x="6643688" y="4714875"/>
            <a:ext cx="1752600" cy="2019300"/>
          </a:xfrm>
          <a:prstGeom prst="rect">
            <a:avLst/>
          </a:prstGeom>
          <a:noFill/>
          <a:ln w="9525">
            <a:noFill/>
            <a:miter lim="800000"/>
            <a:headEnd/>
            <a:tailEnd/>
          </a:ln>
        </p:spPr>
      </p:pic>
      <p:sp>
        <p:nvSpPr>
          <p:cNvPr id="9222" name="TextBox 5"/>
          <p:cNvSpPr txBox="1">
            <a:spLocks noChangeArrowheads="1"/>
          </p:cNvSpPr>
          <p:nvPr/>
        </p:nvSpPr>
        <p:spPr bwMode="auto">
          <a:xfrm>
            <a:off x="7358063" y="3143250"/>
            <a:ext cx="1214437" cy="584200"/>
          </a:xfrm>
          <a:prstGeom prst="rect">
            <a:avLst/>
          </a:prstGeom>
          <a:noFill/>
          <a:ln w="9525">
            <a:noFill/>
            <a:miter lim="800000"/>
            <a:headEnd/>
            <a:tailEnd/>
          </a:ln>
        </p:spPr>
        <p:txBody>
          <a:bodyPr>
            <a:spAutoFit/>
          </a:bodyPr>
          <a:lstStyle/>
          <a:p>
            <a:r>
              <a:rPr lang="en-US" sz="1600">
                <a:latin typeface="Calibri" pitchFamily="34" charset="0"/>
              </a:rPr>
              <a:t>Intlvac Evaporator</a:t>
            </a:r>
          </a:p>
        </p:txBody>
      </p:sp>
      <p:sp>
        <p:nvSpPr>
          <p:cNvPr id="9223" name="TextBox 6"/>
          <p:cNvSpPr txBox="1">
            <a:spLocks noChangeArrowheads="1"/>
          </p:cNvSpPr>
          <p:nvPr/>
        </p:nvSpPr>
        <p:spPr bwMode="auto">
          <a:xfrm>
            <a:off x="8143875" y="4786313"/>
            <a:ext cx="1000125" cy="584200"/>
          </a:xfrm>
          <a:prstGeom prst="rect">
            <a:avLst/>
          </a:prstGeom>
          <a:noFill/>
          <a:ln w="9525">
            <a:noFill/>
            <a:miter lim="800000"/>
            <a:headEnd/>
            <a:tailEnd/>
          </a:ln>
        </p:spPr>
        <p:txBody>
          <a:bodyPr>
            <a:spAutoFit/>
          </a:bodyPr>
          <a:lstStyle/>
          <a:p>
            <a:r>
              <a:rPr lang="en-US" sz="1600">
                <a:latin typeface="Calibri" pitchFamily="34" charset="0"/>
              </a:rPr>
              <a:t>Litrex Printer</a:t>
            </a:r>
          </a:p>
        </p:txBody>
      </p:sp>
      <p:sp>
        <p:nvSpPr>
          <p:cNvPr id="9224"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06EB1305-3631-4DF1-B4A9-A25DB9A9128B}" type="slidenum">
              <a:rPr lang="en-CA" sz="1200" b="1">
                <a:solidFill>
                  <a:schemeClr val="bg1"/>
                </a:solidFill>
                <a:latin typeface="Calibri" pitchFamily="34" charset="0"/>
              </a:rPr>
              <a:pPr algn="ctr"/>
              <a:t>7</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sp>
        <p:nvSpPr>
          <p:cNvPr id="9222" name="TextBox 10"/>
          <p:cNvSpPr txBox="1">
            <a:spLocks noChangeArrowheads="1"/>
          </p:cNvSpPr>
          <p:nvPr/>
        </p:nvSpPr>
        <p:spPr bwMode="auto">
          <a:xfrm>
            <a:off x="714375" y="1500188"/>
            <a:ext cx="7680325" cy="2209800"/>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pitchFamily="34" charset="0"/>
              <a:buChar char="•"/>
              <a:defRPr/>
            </a:pPr>
            <a:r>
              <a:rPr lang="en-US" sz="2400" b="1" i="1" dirty="0">
                <a:solidFill>
                  <a:srgbClr val="FF0000"/>
                </a:solidFill>
                <a:latin typeface="+mn-lt"/>
              </a:rPr>
              <a:t>   Key Aspects of Technical Design: Structures</a:t>
            </a:r>
          </a:p>
          <a:p>
            <a:pPr fontAlgn="auto">
              <a:spcBef>
                <a:spcPts val="0"/>
              </a:spcBef>
              <a:spcAft>
                <a:spcPts val="0"/>
              </a:spcAft>
              <a:defRPr/>
            </a:pPr>
            <a:endParaRPr lang="en-US" dirty="0">
              <a:latin typeface="+mn-lt"/>
            </a:endParaRPr>
          </a:p>
          <a:p>
            <a:pPr lvl="1" indent="-285750" fontAlgn="auto">
              <a:lnSpc>
                <a:spcPct val="95000"/>
              </a:lnSpc>
              <a:spcBef>
                <a:spcPts val="0"/>
              </a:spcBef>
              <a:spcAft>
                <a:spcPts val="600"/>
              </a:spcAft>
              <a:buClr>
                <a:srgbClr val="000000"/>
              </a:buClr>
              <a:buSzPct val="80000"/>
              <a:buFont typeface="Courier New" pitchFamily="49" charset="0"/>
              <a:buChar char="o"/>
              <a:defRPr/>
            </a:pPr>
            <a:r>
              <a:rPr lang="en-US" sz="2400" dirty="0">
                <a:solidFill>
                  <a:srgbClr val="000000"/>
                </a:solidFill>
                <a:latin typeface="+mj-lt"/>
              </a:rPr>
              <a:t>Typically back gate OTFT used for active circuit components</a:t>
            </a:r>
          </a:p>
          <a:p>
            <a:pPr lvl="1" indent="-285750" fontAlgn="auto">
              <a:lnSpc>
                <a:spcPct val="95000"/>
              </a:lnSpc>
              <a:spcBef>
                <a:spcPts val="0"/>
              </a:spcBef>
              <a:spcAft>
                <a:spcPts val="600"/>
              </a:spcAft>
              <a:buClr>
                <a:srgbClr val="000000"/>
              </a:buClr>
              <a:buSzPct val="80000"/>
              <a:buFont typeface="Courier New" pitchFamily="49" charset="0"/>
              <a:buChar char="o"/>
              <a:defRPr/>
            </a:pPr>
            <a:r>
              <a:rPr lang="en-US" sz="2400" dirty="0">
                <a:solidFill>
                  <a:srgbClr val="000000"/>
                </a:solidFill>
                <a:latin typeface="+mj-lt"/>
              </a:rPr>
              <a:t>Use </a:t>
            </a:r>
            <a:r>
              <a:rPr lang="en-US" sz="2400" dirty="0" err="1">
                <a:solidFill>
                  <a:srgbClr val="000000"/>
                </a:solidFill>
                <a:latin typeface="+mj-lt"/>
              </a:rPr>
              <a:t>Schottky</a:t>
            </a:r>
            <a:r>
              <a:rPr lang="en-US" sz="2400" dirty="0">
                <a:solidFill>
                  <a:srgbClr val="000000"/>
                </a:solidFill>
                <a:latin typeface="+mj-lt"/>
              </a:rPr>
              <a:t> junction or diode connected OTFT to make rectifiers, ring oscillators and multiplexers </a:t>
            </a:r>
          </a:p>
        </p:txBody>
      </p:sp>
      <p:pic>
        <p:nvPicPr>
          <p:cNvPr id="10244" name="Picture 6"/>
          <p:cNvPicPr>
            <a:picLocks noChangeAspect="1" noChangeArrowheads="1"/>
          </p:cNvPicPr>
          <p:nvPr/>
        </p:nvPicPr>
        <p:blipFill>
          <a:blip r:embed="rId4"/>
          <a:srcRect t="4878" b="19511"/>
          <a:stretch>
            <a:fillRect/>
          </a:stretch>
        </p:blipFill>
        <p:spPr bwMode="auto">
          <a:xfrm>
            <a:off x="642938" y="3929063"/>
            <a:ext cx="5472112" cy="2481262"/>
          </a:xfrm>
          <a:prstGeom prst="rect">
            <a:avLst/>
          </a:prstGeom>
          <a:noFill/>
          <a:ln w="9525">
            <a:noFill/>
            <a:miter lim="800000"/>
            <a:headEnd/>
            <a:tailEnd/>
          </a:ln>
        </p:spPr>
      </p:pic>
      <p:sp>
        <p:nvSpPr>
          <p:cNvPr id="6" name="TextBox 10"/>
          <p:cNvSpPr txBox="1">
            <a:spLocks noChangeArrowheads="1"/>
          </p:cNvSpPr>
          <p:nvPr/>
        </p:nvSpPr>
        <p:spPr bwMode="auto">
          <a:xfrm>
            <a:off x="6000750" y="4429125"/>
            <a:ext cx="2928938" cy="1914525"/>
          </a:xfrm>
          <a:prstGeom prst="rect">
            <a:avLst/>
          </a:prstGeom>
          <a:noFill/>
          <a:ln w="9525">
            <a:noFill/>
            <a:miter lim="800000"/>
            <a:headEnd/>
            <a:tailEnd/>
          </a:ln>
        </p:spPr>
        <p:txBody>
          <a:bodyPr lIns="82296" tIns="41148" rIns="82296" bIns="41148">
            <a:spAutoFit/>
          </a:bodyPr>
          <a:lstStyle/>
          <a:p>
            <a:pPr lvl="1" indent="-285750" fontAlgn="auto">
              <a:lnSpc>
                <a:spcPct val="95000"/>
              </a:lnSpc>
              <a:spcBef>
                <a:spcPts val="0"/>
              </a:spcBef>
              <a:spcAft>
                <a:spcPts val="600"/>
              </a:spcAft>
              <a:buClr>
                <a:srgbClr val="000000"/>
              </a:buClr>
              <a:buSzPct val="80000"/>
              <a:buFont typeface="Courier New" pitchFamily="49" charset="0"/>
              <a:buChar char="o"/>
              <a:defRPr/>
            </a:pPr>
            <a:r>
              <a:rPr lang="en-US" sz="2400" dirty="0">
                <a:solidFill>
                  <a:srgbClr val="000000"/>
                </a:solidFill>
                <a:latin typeface="+mn-lt"/>
              </a:rPr>
              <a:t>Channel length must permit 13.56 MHz</a:t>
            </a:r>
            <a:endParaRPr lang="en-US" sz="2400" dirty="0">
              <a:solidFill>
                <a:srgbClr val="000000"/>
              </a:solidFill>
              <a:latin typeface="+mj-lt"/>
            </a:endParaRPr>
          </a:p>
          <a:p>
            <a:pPr lvl="1" indent="-285750" fontAlgn="auto">
              <a:lnSpc>
                <a:spcPct val="95000"/>
              </a:lnSpc>
              <a:spcBef>
                <a:spcPts val="0"/>
              </a:spcBef>
              <a:spcAft>
                <a:spcPts val="600"/>
              </a:spcAft>
              <a:buClr>
                <a:srgbClr val="000000"/>
              </a:buClr>
              <a:buSzPct val="80000"/>
              <a:buFont typeface="Courier New" pitchFamily="49" charset="0"/>
              <a:buChar char="o"/>
              <a:defRPr/>
            </a:pPr>
            <a:r>
              <a:rPr lang="en-US" sz="2400" dirty="0">
                <a:solidFill>
                  <a:srgbClr val="000000"/>
                </a:solidFill>
                <a:latin typeface="+mj-lt"/>
              </a:rPr>
              <a:t>Need thin oxides to lower V</a:t>
            </a:r>
            <a:r>
              <a:rPr lang="en-US" sz="2400" baseline="-25000" dirty="0">
                <a:solidFill>
                  <a:srgbClr val="000000"/>
                </a:solidFill>
                <a:latin typeface="+mj-lt"/>
              </a:rPr>
              <a:t>th</a:t>
            </a:r>
          </a:p>
        </p:txBody>
      </p:sp>
      <p:sp>
        <p:nvSpPr>
          <p:cNvPr id="10246"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B7829CC3-CDA4-4A6A-BDF2-915F5B7497B0}" type="slidenum">
              <a:rPr lang="en-CA" sz="1200" b="1">
                <a:solidFill>
                  <a:schemeClr val="bg1"/>
                </a:solidFill>
                <a:latin typeface="Calibri" pitchFamily="34" charset="0"/>
              </a:rPr>
              <a:pPr algn="ctr"/>
              <a:t>8</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3"/>
          <a:srcRect/>
          <a:stretch>
            <a:fillRect/>
          </a:stretch>
        </p:blipFill>
        <p:spPr bwMode="auto">
          <a:xfrm>
            <a:off x="350838" y="1065213"/>
            <a:ext cx="584200" cy="220662"/>
          </a:xfrm>
          <a:prstGeom prst="rect">
            <a:avLst/>
          </a:prstGeom>
          <a:noFill/>
          <a:ln w="9525">
            <a:noFill/>
            <a:miter lim="800000"/>
            <a:headEnd/>
            <a:tailEnd/>
          </a:ln>
        </p:spPr>
      </p:pic>
      <p:pic>
        <p:nvPicPr>
          <p:cNvPr id="11267" name="Picture 7"/>
          <p:cNvPicPr>
            <a:picLocks noChangeAspect="1" noChangeArrowheads="1"/>
          </p:cNvPicPr>
          <p:nvPr/>
        </p:nvPicPr>
        <p:blipFill>
          <a:blip r:embed="rId4"/>
          <a:srcRect/>
          <a:stretch>
            <a:fillRect/>
          </a:stretch>
        </p:blipFill>
        <p:spPr bwMode="auto">
          <a:xfrm>
            <a:off x="207963" y="1428750"/>
            <a:ext cx="8728075" cy="1485900"/>
          </a:xfrm>
          <a:prstGeom prst="rect">
            <a:avLst/>
          </a:prstGeom>
          <a:noFill/>
          <a:ln w="9525">
            <a:noFill/>
            <a:miter lim="800000"/>
            <a:headEnd/>
            <a:tailEnd/>
          </a:ln>
        </p:spPr>
      </p:pic>
      <p:sp>
        <p:nvSpPr>
          <p:cNvPr id="10247" name="TextBox 7"/>
          <p:cNvSpPr txBox="1">
            <a:spLocks noChangeArrowheads="1"/>
          </p:cNvSpPr>
          <p:nvPr/>
        </p:nvSpPr>
        <p:spPr bwMode="auto">
          <a:xfrm>
            <a:off x="500063" y="1428750"/>
            <a:ext cx="8093075" cy="3125788"/>
          </a:xfrm>
          <a:prstGeom prst="rect">
            <a:avLst/>
          </a:prstGeom>
          <a:noFill/>
          <a:ln w="9525">
            <a:noFill/>
            <a:miter lim="800000"/>
            <a:headEnd/>
            <a:tailEnd/>
          </a:ln>
        </p:spPr>
        <p:txBody>
          <a:bodyPr lIns="82296" tIns="41148" rIns="82296" bIns="41148">
            <a:spAutoFit/>
          </a:bodyPr>
          <a:lstStyle/>
          <a:p>
            <a:pPr fontAlgn="auto">
              <a:spcBef>
                <a:spcPts val="0"/>
              </a:spcBef>
              <a:spcAft>
                <a:spcPts val="0"/>
              </a:spcAft>
              <a:buFont typeface="Arial" charset="0"/>
              <a:buChar char="•"/>
              <a:defRPr/>
            </a:pPr>
            <a:r>
              <a:rPr lang="en-US" sz="2400" b="1" i="1" dirty="0">
                <a:solidFill>
                  <a:srgbClr val="FF0000"/>
                </a:solidFill>
                <a:latin typeface="+mn-lt"/>
              </a:rPr>
              <a:t>   Commercialization Outlook</a:t>
            </a:r>
          </a:p>
          <a:p>
            <a:pPr fontAlgn="auto">
              <a:spcBef>
                <a:spcPts val="0"/>
              </a:spcBef>
              <a:spcAft>
                <a:spcPts val="0"/>
              </a:spcAft>
              <a:buFont typeface="Arial" charset="0"/>
              <a:buChar char="•"/>
              <a:defRPr/>
            </a:pPr>
            <a:endParaRPr lang="en-US" dirty="0">
              <a:latin typeface="+mn-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Cost per chip must reduce to 2¢ for item level tagging  </a:t>
            </a:r>
          </a:p>
          <a:p>
            <a:pPr lvl="2" indent="-285750" fontAlgn="auto">
              <a:lnSpc>
                <a:spcPct val="95000"/>
              </a:lnSpc>
              <a:spcBef>
                <a:spcPts val="0"/>
              </a:spcBef>
              <a:spcAft>
                <a:spcPts val="0"/>
              </a:spcAft>
              <a:buClr>
                <a:srgbClr val="000000"/>
              </a:buClr>
              <a:buSzPct val="80000"/>
              <a:defRPr/>
            </a:pPr>
            <a:r>
              <a:rPr lang="en-US" b="1" dirty="0">
                <a:solidFill>
                  <a:srgbClr val="000000"/>
                </a:solidFill>
                <a:latin typeface="+mj-lt"/>
              </a:rPr>
              <a:t>-Can organics do it?-</a:t>
            </a:r>
          </a:p>
          <a:p>
            <a:pPr lvl="1" indent="-285750" fontAlgn="auto">
              <a:lnSpc>
                <a:spcPct val="95000"/>
              </a:lnSpc>
              <a:spcBef>
                <a:spcPts val="0"/>
              </a:spcBef>
              <a:spcAft>
                <a:spcPts val="0"/>
              </a:spcAft>
              <a:buClr>
                <a:srgbClr val="000000"/>
              </a:buClr>
              <a:buSzPct val="80000"/>
              <a:buFont typeface="Courier New" pitchFamily="49" charset="0"/>
              <a:buChar char="o"/>
              <a:defRPr/>
            </a:pPr>
            <a:endParaRPr lang="en-US" sz="2400" dirty="0">
              <a:solidFill>
                <a:srgbClr val="000000"/>
              </a:solidFill>
              <a:latin typeface="+mj-lt"/>
            </a:endParaRPr>
          </a:p>
          <a:p>
            <a:pPr lvl="1" indent="-285750" fontAlgn="auto">
              <a:lnSpc>
                <a:spcPct val="95000"/>
              </a:lnSpc>
              <a:spcBef>
                <a:spcPts val="0"/>
              </a:spcBef>
              <a:spcAft>
                <a:spcPts val="0"/>
              </a:spcAft>
              <a:buClr>
                <a:srgbClr val="000000"/>
              </a:buClr>
              <a:buSzPct val="80000"/>
              <a:buFont typeface="Courier New" pitchFamily="49" charset="0"/>
              <a:buChar char="o"/>
              <a:defRPr/>
            </a:pPr>
            <a:r>
              <a:rPr lang="en-US" sz="2400" dirty="0">
                <a:solidFill>
                  <a:srgbClr val="000000"/>
                </a:solidFill>
                <a:latin typeface="+mj-lt"/>
              </a:rPr>
              <a:t>Applications:</a:t>
            </a:r>
          </a:p>
          <a:p>
            <a:pPr lvl="2" indent="-285750" fontAlgn="auto">
              <a:lnSpc>
                <a:spcPct val="95000"/>
              </a:lnSpc>
              <a:spcBef>
                <a:spcPts val="0"/>
              </a:spcBef>
              <a:spcAft>
                <a:spcPts val="0"/>
              </a:spcAft>
              <a:buClr>
                <a:srgbClr val="000000"/>
              </a:buClr>
              <a:buSzPct val="80000"/>
              <a:buFont typeface="Courier New" pitchFamily="49" charset="0"/>
              <a:buChar char="o"/>
              <a:defRPr/>
            </a:pPr>
            <a:r>
              <a:rPr lang="en-US" dirty="0">
                <a:solidFill>
                  <a:srgbClr val="000000"/>
                </a:solidFill>
                <a:latin typeface="+mj-lt"/>
              </a:rPr>
              <a:t>Hospitals, security, tracking, supply chain management, </a:t>
            </a:r>
          </a:p>
          <a:p>
            <a:pPr lvl="2" indent="-285750" fontAlgn="auto">
              <a:lnSpc>
                <a:spcPct val="95000"/>
              </a:lnSpc>
              <a:spcBef>
                <a:spcPts val="0"/>
              </a:spcBef>
              <a:spcAft>
                <a:spcPts val="0"/>
              </a:spcAft>
              <a:buClr>
                <a:srgbClr val="000000"/>
              </a:buClr>
              <a:buSzPct val="80000"/>
              <a:defRPr/>
            </a:pPr>
            <a:r>
              <a:rPr lang="en-US" dirty="0">
                <a:solidFill>
                  <a:srgbClr val="000000"/>
                </a:solidFill>
                <a:latin typeface="+mj-lt"/>
              </a:rPr>
              <a:t>smart payment </a:t>
            </a:r>
            <a:r>
              <a:rPr lang="en-US" dirty="0">
                <a:solidFill>
                  <a:srgbClr val="000000"/>
                </a:solidFill>
                <a:latin typeface="+mj-lt"/>
                <a:sym typeface="Wingdings" pitchFamily="2" charset="2"/>
              </a:rPr>
              <a:t> </a:t>
            </a:r>
            <a:r>
              <a:rPr lang="en-US" b="1" dirty="0">
                <a:solidFill>
                  <a:srgbClr val="000000"/>
                </a:solidFill>
                <a:latin typeface="+mj-lt"/>
              </a:rPr>
              <a:t>barcode replacement </a:t>
            </a:r>
          </a:p>
          <a:p>
            <a:pPr lvl="1" fontAlgn="auto">
              <a:spcBef>
                <a:spcPts val="0"/>
              </a:spcBef>
              <a:spcAft>
                <a:spcPts val="0"/>
              </a:spcAft>
              <a:buFont typeface="Arial" charset="0"/>
              <a:buChar char="•"/>
              <a:defRPr/>
            </a:pPr>
            <a:endParaRPr lang="en-US" dirty="0">
              <a:latin typeface="+mn-lt"/>
            </a:endParaRPr>
          </a:p>
          <a:p>
            <a:pPr fontAlgn="auto">
              <a:spcBef>
                <a:spcPts val="0"/>
              </a:spcBef>
              <a:spcAft>
                <a:spcPts val="0"/>
              </a:spcAft>
              <a:buFont typeface="Arial" charset="0"/>
              <a:buChar char="•"/>
              <a:defRPr/>
            </a:pPr>
            <a:endParaRPr lang="en-US" b="1" dirty="0">
              <a:latin typeface="+mn-lt"/>
            </a:endParaRPr>
          </a:p>
        </p:txBody>
      </p:sp>
      <p:pic>
        <p:nvPicPr>
          <p:cNvPr id="11269" name="Picture 8" descr="http://images.avisian.com/rfid_blood_bag.jpg"/>
          <p:cNvPicPr>
            <a:picLocks noChangeAspect="1" noChangeArrowheads="1"/>
          </p:cNvPicPr>
          <p:nvPr/>
        </p:nvPicPr>
        <p:blipFill>
          <a:blip r:embed="rId5"/>
          <a:srcRect/>
          <a:stretch>
            <a:fillRect/>
          </a:stretch>
        </p:blipFill>
        <p:spPr bwMode="auto">
          <a:xfrm>
            <a:off x="593725" y="4251325"/>
            <a:ext cx="1504950" cy="2263775"/>
          </a:xfrm>
          <a:prstGeom prst="rect">
            <a:avLst/>
          </a:prstGeom>
          <a:noFill/>
          <a:ln w="9525">
            <a:noFill/>
            <a:miter lim="800000"/>
            <a:headEnd/>
            <a:tailEnd/>
          </a:ln>
        </p:spPr>
      </p:pic>
      <p:pic>
        <p:nvPicPr>
          <p:cNvPr id="11270" name="Picture 10" descr="http://www.digitivity.com/articles/picture_rfid_technology.jpg"/>
          <p:cNvPicPr>
            <a:picLocks noChangeAspect="1" noChangeArrowheads="1"/>
          </p:cNvPicPr>
          <p:nvPr/>
        </p:nvPicPr>
        <p:blipFill>
          <a:blip r:embed="rId6"/>
          <a:srcRect/>
          <a:stretch>
            <a:fillRect/>
          </a:stretch>
        </p:blipFill>
        <p:spPr bwMode="auto">
          <a:xfrm>
            <a:off x="2571750" y="4071938"/>
            <a:ext cx="3786188" cy="2593975"/>
          </a:xfrm>
          <a:prstGeom prst="rect">
            <a:avLst/>
          </a:prstGeom>
          <a:noFill/>
          <a:ln w="9525">
            <a:noFill/>
            <a:miter lim="800000"/>
            <a:headEnd/>
            <a:tailEnd/>
          </a:ln>
        </p:spPr>
      </p:pic>
      <p:pic>
        <p:nvPicPr>
          <p:cNvPr id="11271" name="Picture 12" descr="http://www.nearfield.org/wp-content/uploads/2008/05/nokia_6212_nfc_rfid_phone.jpg"/>
          <p:cNvPicPr>
            <a:picLocks noChangeAspect="1" noChangeArrowheads="1"/>
          </p:cNvPicPr>
          <p:nvPr/>
        </p:nvPicPr>
        <p:blipFill>
          <a:blip r:embed="rId7" cstate="print"/>
          <a:srcRect/>
          <a:stretch>
            <a:fillRect/>
          </a:stretch>
        </p:blipFill>
        <p:spPr bwMode="auto">
          <a:xfrm>
            <a:off x="6786563" y="4572000"/>
            <a:ext cx="1995487" cy="1700213"/>
          </a:xfrm>
          <a:prstGeom prst="rect">
            <a:avLst/>
          </a:prstGeom>
          <a:noFill/>
          <a:ln w="9525">
            <a:noFill/>
            <a:miter lim="800000"/>
            <a:headEnd/>
            <a:tailEnd/>
          </a:ln>
        </p:spPr>
      </p:pic>
      <p:pic>
        <p:nvPicPr>
          <p:cNvPr id="11272" name="Picture 14" descr="http://www.thetechlounge.com/files/news/images/1200283036_IMG_9951.jpg"/>
          <p:cNvPicPr>
            <a:picLocks noChangeAspect="1" noChangeArrowheads="1"/>
          </p:cNvPicPr>
          <p:nvPr/>
        </p:nvPicPr>
        <p:blipFill>
          <a:blip r:embed="rId8" cstate="print"/>
          <a:srcRect/>
          <a:stretch>
            <a:fillRect/>
          </a:stretch>
        </p:blipFill>
        <p:spPr bwMode="auto">
          <a:xfrm>
            <a:off x="4572000" y="1306513"/>
            <a:ext cx="1008063" cy="787400"/>
          </a:xfrm>
          <a:prstGeom prst="rect">
            <a:avLst/>
          </a:prstGeom>
          <a:noFill/>
          <a:ln w="9525">
            <a:noFill/>
            <a:miter lim="800000"/>
            <a:headEnd/>
            <a:tailEnd/>
          </a:ln>
        </p:spPr>
      </p:pic>
      <p:pic>
        <p:nvPicPr>
          <p:cNvPr id="11273" name="Picture 2" descr="http://www.tsaparang.org/public/RnD/bioeng_pub/rfid_implants_pic.jpg"/>
          <p:cNvPicPr>
            <a:picLocks noChangeAspect="1" noChangeArrowheads="1"/>
          </p:cNvPicPr>
          <p:nvPr/>
        </p:nvPicPr>
        <p:blipFill>
          <a:blip r:embed="rId9"/>
          <a:srcRect/>
          <a:stretch>
            <a:fillRect/>
          </a:stretch>
        </p:blipFill>
        <p:spPr bwMode="auto">
          <a:xfrm>
            <a:off x="6929438" y="2643188"/>
            <a:ext cx="1849437" cy="1511300"/>
          </a:xfrm>
          <a:prstGeom prst="rect">
            <a:avLst/>
          </a:prstGeom>
          <a:noFill/>
          <a:ln w="9525">
            <a:noFill/>
            <a:miter lim="800000"/>
            <a:headEnd/>
            <a:tailEnd/>
          </a:ln>
        </p:spPr>
      </p:pic>
      <p:sp>
        <p:nvSpPr>
          <p:cNvPr id="11274" name="Slide Number Placeholder 3"/>
          <p:cNvSpPr txBox="1">
            <a:spLocks/>
          </p:cNvSpPr>
          <p:nvPr/>
        </p:nvSpPr>
        <p:spPr bwMode="auto">
          <a:xfrm>
            <a:off x="354013" y="1068388"/>
            <a:ext cx="571500" cy="214312"/>
          </a:xfrm>
          <a:prstGeom prst="rect">
            <a:avLst/>
          </a:prstGeom>
          <a:solidFill>
            <a:srgbClr val="F27900"/>
          </a:solidFill>
          <a:ln w="9525">
            <a:noFill/>
            <a:miter lim="800000"/>
            <a:headEnd/>
            <a:tailEnd/>
          </a:ln>
        </p:spPr>
        <p:txBody>
          <a:bodyPr anchor="ctr"/>
          <a:lstStyle/>
          <a:p>
            <a:pPr algn="ctr"/>
            <a:fld id="{490D3F96-0B07-4177-827B-1F243D0F1DE9}" type="slidenum">
              <a:rPr lang="en-CA" sz="1200" b="1">
                <a:solidFill>
                  <a:schemeClr val="bg1"/>
                </a:solidFill>
                <a:latin typeface="Calibri" pitchFamily="34" charset="0"/>
              </a:rPr>
              <a:pPr algn="ctr"/>
              <a:t>9</a:t>
            </a:fld>
            <a:endParaRPr lang="en-CA" sz="12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9072</TotalTime>
  <Words>1390</Words>
  <Application>Microsoft Office PowerPoint</Application>
  <PresentationFormat>On-screen Show (4:3)</PresentationFormat>
  <Paragraphs>211</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Arial</vt:lpstr>
      <vt:lpstr>Times New Roman</vt:lpstr>
      <vt:lpstr>Arial Narrow</vt:lpstr>
      <vt:lpstr>Courier New</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University of Waterloo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Hany Aziz</dc:creator>
  <cp:lastModifiedBy>Rajesh Kumar</cp:lastModifiedBy>
  <cp:revision>626</cp:revision>
  <dcterms:created xsi:type="dcterms:W3CDTF">2008-07-23T16:40:47Z</dcterms:created>
  <dcterms:modified xsi:type="dcterms:W3CDTF">2010-06-23T15:52:54Z</dcterms:modified>
</cp:coreProperties>
</file>